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74" r:id="rId3"/>
    <p:sldId id="260" r:id="rId4"/>
    <p:sldId id="259" r:id="rId5"/>
    <p:sldId id="264" r:id="rId6"/>
    <p:sldId id="278" r:id="rId7"/>
    <p:sldId id="281" r:id="rId8"/>
    <p:sldId id="282" r:id="rId9"/>
    <p:sldId id="283" r:id="rId10"/>
    <p:sldId id="272" r:id="rId11"/>
    <p:sldId id="270" r:id="rId12"/>
    <p:sldId id="271" r:id="rId13"/>
    <p:sldId id="265" r:id="rId14"/>
    <p:sldId id="273" r:id="rId15"/>
    <p:sldId id="275" r:id="rId16"/>
    <p:sldId id="285"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ncan" initials="D" lastIdx="3" clrIdx="0"/>
  <p:cmAuthor id="1" name="Robert J. Oftring, Jr." initials="RJOJ" lastIdx="2" clrIdx="1"/>
  <p:cmAuthor id="2" name="Kristen ONeil" initials="KO" lastIdx="1" clrIdx="2">
    <p:extLst>
      <p:ext uri="{19B8F6BF-5375-455C-9EA6-DF929625EA0E}">
        <p15:presenceInfo xmlns:p15="http://schemas.microsoft.com/office/powerpoint/2012/main" userId="S-1-5-21-1632184495-709699099-1538882281-36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612"/>
    <a:srgbClr val="02B21F"/>
    <a:srgbClr val="FB7B6D"/>
    <a:srgbClr val="B40E3D"/>
    <a:srgbClr val="68EA93"/>
    <a:srgbClr val="A13D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95915" autoAdjust="0"/>
  </p:normalViewPr>
  <p:slideViewPr>
    <p:cSldViewPr>
      <p:cViewPr varScale="1">
        <p:scale>
          <a:sx n="114" d="100"/>
          <a:sy n="114" d="100"/>
        </p:scale>
        <p:origin x="1656" y="102"/>
      </p:cViewPr>
      <p:guideLst>
        <p:guide orient="horz" pos="2160"/>
        <p:guide pos="2880"/>
      </p:guideLst>
    </p:cSldViewPr>
  </p:slideViewPr>
  <p:outlineViewPr>
    <p:cViewPr>
      <p:scale>
        <a:sx n="33" d="100"/>
        <a:sy n="33" d="100"/>
      </p:scale>
      <p:origin x="48" y="21486"/>
    </p:cViewPr>
  </p:outlineViewPr>
  <p:notesTextViewPr>
    <p:cViewPr>
      <p:scale>
        <a:sx n="100" d="100"/>
        <a:sy n="100" d="100"/>
      </p:scale>
      <p:origin x="0" y="0"/>
    </p:cViewPr>
  </p:notesTextViewPr>
  <p:notesViewPr>
    <p:cSldViewPr>
      <p:cViewPr varScale="1">
        <p:scale>
          <a:sx n="69" d="100"/>
          <a:sy n="69" d="100"/>
        </p:scale>
        <p:origin x="32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4BCD06-CD9F-452A-BE61-B86953679A51}" type="doc">
      <dgm:prSet loTypeId="urn:microsoft.com/office/officeart/2005/8/layout/chevron2" loCatId="list" qsTypeId="urn:microsoft.com/office/officeart/2005/8/quickstyle/3d3" qsCatId="3D" csTypeId="urn:microsoft.com/office/officeart/2005/8/colors/accent1_2" csCatId="accent1" phldr="1"/>
      <dgm:spPr/>
      <dgm:t>
        <a:bodyPr/>
        <a:lstStyle/>
        <a:p>
          <a:endParaRPr lang="en-US"/>
        </a:p>
      </dgm:t>
    </dgm:pt>
    <dgm:pt modelId="{7333B0D2-A6D7-45A8-AF50-30CBBFD81F0A}">
      <dgm:prSet phldrT="[Text]" custT="1"/>
      <dgm:spPr/>
      <dgm:t>
        <a:bodyPr/>
        <a:lstStyle/>
        <a:p>
          <a:r>
            <a:rPr lang="en-US" sz="2400" b="1" dirty="0"/>
            <a:t>Challenge</a:t>
          </a:r>
        </a:p>
      </dgm:t>
    </dgm:pt>
    <dgm:pt modelId="{AFA60302-803B-434F-811F-6A06704EF650}" type="parTrans" cxnId="{A2FD6849-743E-4A88-88A7-9F3D6DEDDB10}">
      <dgm:prSet/>
      <dgm:spPr/>
      <dgm:t>
        <a:bodyPr/>
        <a:lstStyle/>
        <a:p>
          <a:endParaRPr lang="en-US"/>
        </a:p>
      </dgm:t>
    </dgm:pt>
    <dgm:pt modelId="{2EDA2B16-7454-4DB3-B78F-384CC3A7298A}" type="sibTrans" cxnId="{A2FD6849-743E-4A88-88A7-9F3D6DEDDB10}">
      <dgm:prSet/>
      <dgm:spPr/>
      <dgm:t>
        <a:bodyPr/>
        <a:lstStyle/>
        <a:p>
          <a:endParaRPr lang="en-US"/>
        </a:p>
      </dgm:t>
    </dgm:pt>
    <dgm:pt modelId="{04E7EF3D-6C01-4694-A2DD-FC78BA465D54}">
      <dgm:prSet phldrT="[Text]" custT="1"/>
      <dgm:spPr/>
      <dgm:t>
        <a:bodyPr/>
        <a:lstStyle/>
        <a:p>
          <a:r>
            <a:rPr lang="en-US" sz="2400" b="1" dirty="0"/>
            <a:t>Training Solution </a:t>
          </a:r>
        </a:p>
      </dgm:t>
    </dgm:pt>
    <dgm:pt modelId="{02B62A44-E346-43B8-A41E-1C54DB2C5019}" type="parTrans" cxnId="{3D4C8B01-20DD-444F-8BB1-20AA4D3F00FC}">
      <dgm:prSet/>
      <dgm:spPr/>
      <dgm:t>
        <a:bodyPr/>
        <a:lstStyle/>
        <a:p>
          <a:endParaRPr lang="en-US"/>
        </a:p>
      </dgm:t>
    </dgm:pt>
    <dgm:pt modelId="{2AC493E4-D5B3-4921-A2F9-E078B59C14F9}" type="sibTrans" cxnId="{3D4C8B01-20DD-444F-8BB1-20AA4D3F00FC}">
      <dgm:prSet/>
      <dgm:spPr/>
      <dgm:t>
        <a:bodyPr/>
        <a:lstStyle/>
        <a:p>
          <a:endParaRPr lang="en-US"/>
        </a:p>
      </dgm:t>
    </dgm:pt>
    <dgm:pt modelId="{945A26F0-69E7-4FBF-88DD-6D50A12CF6A3}">
      <dgm:prSet phldrT="[Text]" custT="1"/>
      <dgm:spPr/>
      <dgm:t>
        <a:bodyPr/>
        <a:lstStyle/>
        <a:p>
          <a:r>
            <a:rPr lang="en-US" sz="2000" dirty="0">
              <a:solidFill>
                <a:schemeClr val="accent1"/>
              </a:solidFill>
            </a:rPr>
            <a:t>Operations Management, Supervision and Management, Lean Manufacturing (Total Productive Maintenance, Problem Solving, Workplace organization) and Six Sigma to eliminate defects</a:t>
          </a:r>
          <a:r>
            <a:rPr lang="en-US" sz="2200" dirty="0">
              <a:solidFill>
                <a:schemeClr val="accent1"/>
              </a:solidFill>
            </a:rPr>
            <a:t>.</a:t>
          </a:r>
        </a:p>
      </dgm:t>
    </dgm:pt>
    <dgm:pt modelId="{156631D6-01B7-499D-A453-C2C5A62EA8F2}" type="parTrans" cxnId="{353D7421-3672-4BB9-B292-99916DD47131}">
      <dgm:prSet/>
      <dgm:spPr/>
      <dgm:t>
        <a:bodyPr/>
        <a:lstStyle/>
        <a:p>
          <a:endParaRPr lang="en-US"/>
        </a:p>
      </dgm:t>
    </dgm:pt>
    <dgm:pt modelId="{85464DAA-7D76-4823-8B67-38FE47C28472}" type="sibTrans" cxnId="{353D7421-3672-4BB9-B292-99916DD47131}">
      <dgm:prSet/>
      <dgm:spPr/>
      <dgm:t>
        <a:bodyPr/>
        <a:lstStyle/>
        <a:p>
          <a:endParaRPr lang="en-US"/>
        </a:p>
      </dgm:t>
    </dgm:pt>
    <dgm:pt modelId="{21C34DF6-527B-43A7-A6B0-000679084F0A}">
      <dgm:prSet phldrT="[Text]"/>
      <dgm:spPr/>
      <dgm:t>
        <a:bodyPr/>
        <a:lstStyle/>
        <a:p>
          <a:r>
            <a:rPr lang="en-US" b="1" dirty="0"/>
            <a:t>Outcomes</a:t>
          </a:r>
        </a:p>
      </dgm:t>
    </dgm:pt>
    <dgm:pt modelId="{D7F0766A-7686-4C4D-B463-D382858D401E}" type="parTrans" cxnId="{FAD05B83-F2DD-4224-B238-C7183376AE02}">
      <dgm:prSet/>
      <dgm:spPr/>
      <dgm:t>
        <a:bodyPr/>
        <a:lstStyle/>
        <a:p>
          <a:endParaRPr lang="en-US"/>
        </a:p>
      </dgm:t>
    </dgm:pt>
    <dgm:pt modelId="{832062EB-2477-456A-881C-D15D1E1C99AA}" type="sibTrans" cxnId="{FAD05B83-F2DD-4224-B238-C7183376AE02}">
      <dgm:prSet/>
      <dgm:spPr/>
      <dgm:t>
        <a:bodyPr/>
        <a:lstStyle/>
        <a:p>
          <a:endParaRPr lang="en-US"/>
        </a:p>
      </dgm:t>
    </dgm:pt>
    <dgm:pt modelId="{8300FC7E-52DB-4FDA-B0CA-A8D91877B445}">
      <dgm:prSet phldrT="[Text]" custT="1"/>
      <dgm:spPr/>
      <dgm:t>
        <a:bodyPr/>
        <a:lstStyle/>
        <a:p>
          <a:endParaRPr lang="en-US" sz="2000" dirty="0">
            <a:solidFill>
              <a:schemeClr val="accent1"/>
            </a:solidFill>
          </a:endParaRPr>
        </a:p>
      </dgm:t>
    </dgm:pt>
    <dgm:pt modelId="{53398B6A-14C9-4A66-8A5F-5DCFC97F297C}" type="parTrans" cxnId="{EE0EEFA1-44DA-4A96-8C63-C9DF9C5C9BD7}">
      <dgm:prSet/>
      <dgm:spPr/>
      <dgm:t>
        <a:bodyPr/>
        <a:lstStyle/>
        <a:p>
          <a:endParaRPr lang="en-US"/>
        </a:p>
      </dgm:t>
    </dgm:pt>
    <dgm:pt modelId="{61B8EE20-B474-4EAE-8C26-3DD74B2D044E}" type="sibTrans" cxnId="{EE0EEFA1-44DA-4A96-8C63-C9DF9C5C9BD7}">
      <dgm:prSet/>
      <dgm:spPr/>
      <dgm:t>
        <a:bodyPr/>
        <a:lstStyle/>
        <a:p>
          <a:endParaRPr lang="en-US"/>
        </a:p>
      </dgm:t>
    </dgm:pt>
    <dgm:pt modelId="{9A44761B-36CC-4C36-B8DC-606C28548E05}">
      <dgm:prSet phldrT="[Text]" custT="1"/>
      <dgm:spPr/>
      <dgm:t>
        <a:bodyPr/>
        <a:lstStyle/>
        <a:p>
          <a:r>
            <a:rPr lang="en-US" sz="2200" dirty="0">
              <a:solidFill>
                <a:schemeClr val="accent1"/>
              </a:solidFill>
            </a:rPr>
            <a:t>Added 10 new employees, and all trainees rec’d wage increases.</a:t>
          </a:r>
        </a:p>
      </dgm:t>
    </dgm:pt>
    <dgm:pt modelId="{B547231B-1BCE-47AC-9C62-4980F599A34A}" type="parTrans" cxnId="{B7781724-7D2F-49C7-B0B6-49202F99031B}">
      <dgm:prSet/>
      <dgm:spPr/>
      <dgm:t>
        <a:bodyPr/>
        <a:lstStyle/>
        <a:p>
          <a:endParaRPr lang="en-US"/>
        </a:p>
      </dgm:t>
    </dgm:pt>
    <dgm:pt modelId="{E387EFC5-5671-4038-9A85-C1ECE00B6936}" type="sibTrans" cxnId="{B7781724-7D2F-49C7-B0B6-49202F99031B}">
      <dgm:prSet/>
      <dgm:spPr/>
      <dgm:t>
        <a:bodyPr/>
        <a:lstStyle/>
        <a:p>
          <a:endParaRPr lang="en-US"/>
        </a:p>
      </dgm:t>
    </dgm:pt>
    <dgm:pt modelId="{BA68A371-D5C1-4AA2-9D4B-CF2FC47A4E02}">
      <dgm:prSet phldrT="[Text]" custT="1"/>
      <dgm:spPr/>
      <dgm:t>
        <a:bodyPr/>
        <a:lstStyle/>
        <a:p>
          <a:endParaRPr lang="en-US" sz="2400" dirty="0"/>
        </a:p>
      </dgm:t>
    </dgm:pt>
    <dgm:pt modelId="{9CD2563D-CE66-4EA6-9FA2-5F675C5DA723}" type="parTrans" cxnId="{346FDC13-6B56-4B26-AD50-24BD89D1DE22}">
      <dgm:prSet/>
      <dgm:spPr/>
      <dgm:t>
        <a:bodyPr/>
        <a:lstStyle/>
        <a:p>
          <a:endParaRPr lang="en-US"/>
        </a:p>
      </dgm:t>
    </dgm:pt>
    <dgm:pt modelId="{CBF58E1C-8645-4A51-97A8-128E3A63B846}" type="sibTrans" cxnId="{346FDC13-6B56-4B26-AD50-24BD89D1DE22}">
      <dgm:prSet/>
      <dgm:spPr/>
      <dgm:t>
        <a:bodyPr/>
        <a:lstStyle/>
        <a:p>
          <a:endParaRPr lang="en-US"/>
        </a:p>
      </dgm:t>
    </dgm:pt>
    <dgm:pt modelId="{CBFA5407-C96A-4A90-8DDC-195D8A8F99E3}">
      <dgm:prSet phldrT="[Text]" custT="1"/>
      <dgm:spPr/>
      <dgm:t>
        <a:bodyPr/>
        <a:lstStyle/>
        <a:p>
          <a:endParaRPr lang="en-US" sz="2400" dirty="0">
            <a:solidFill>
              <a:schemeClr val="accent1"/>
            </a:solidFill>
          </a:endParaRPr>
        </a:p>
      </dgm:t>
    </dgm:pt>
    <dgm:pt modelId="{DB473DB0-642E-4DB6-A8E5-DD784479B416}" type="parTrans" cxnId="{C51D7CF5-4A04-47C5-A17B-B48432D330BA}">
      <dgm:prSet/>
      <dgm:spPr/>
      <dgm:t>
        <a:bodyPr/>
        <a:lstStyle/>
        <a:p>
          <a:endParaRPr lang="en-US"/>
        </a:p>
      </dgm:t>
    </dgm:pt>
    <dgm:pt modelId="{08C92AE4-A3CF-4FFF-B9BB-FA78C1A84E69}" type="sibTrans" cxnId="{C51D7CF5-4A04-47C5-A17B-B48432D330BA}">
      <dgm:prSet/>
      <dgm:spPr/>
      <dgm:t>
        <a:bodyPr/>
        <a:lstStyle/>
        <a:p>
          <a:endParaRPr lang="en-US"/>
        </a:p>
      </dgm:t>
    </dgm:pt>
    <dgm:pt modelId="{04FEB154-2766-49D0-A4EF-26D557E4BACE}">
      <dgm:prSet phldrT="[Text]" custT="1"/>
      <dgm:spPr/>
      <dgm:t>
        <a:bodyPr/>
        <a:lstStyle/>
        <a:p>
          <a:r>
            <a:rPr lang="en-US" sz="2000" dirty="0">
              <a:solidFill>
                <a:schemeClr val="accent1"/>
              </a:solidFill>
            </a:rPr>
            <a:t>Asahi was entering new markets and needed to be responsive to customer demands.</a:t>
          </a:r>
        </a:p>
      </dgm:t>
    </dgm:pt>
    <dgm:pt modelId="{8A381D1B-FEBF-4230-82A9-7593E596BA75}" type="parTrans" cxnId="{208015B8-DEBF-42BA-9EB7-333867D50CB5}">
      <dgm:prSet/>
      <dgm:spPr/>
      <dgm:t>
        <a:bodyPr/>
        <a:lstStyle/>
        <a:p>
          <a:endParaRPr lang="en-US"/>
        </a:p>
      </dgm:t>
    </dgm:pt>
    <dgm:pt modelId="{AB37C314-0530-44C0-A6E9-030DC9EBAB91}" type="sibTrans" cxnId="{208015B8-DEBF-42BA-9EB7-333867D50CB5}">
      <dgm:prSet/>
      <dgm:spPr/>
      <dgm:t>
        <a:bodyPr/>
        <a:lstStyle/>
        <a:p>
          <a:endParaRPr lang="en-US"/>
        </a:p>
      </dgm:t>
    </dgm:pt>
    <dgm:pt modelId="{A9C39FDD-C31E-4990-A595-0D6FA26246EE}">
      <dgm:prSet phldrT="[Text]" custT="1"/>
      <dgm:spPr/>
      <dgm:t>
        <a:bodyPr/>
        <a:lstStyle/>
        <a:p>
          <a:endParaRPr lang="en-US" sz="2000" dirty="0">
            <a:solidFill>
              <a:schemeClr val="accent1"/>
            </a:solidFill>
          </a:endParaRPr>
        </a:p>
      </dgm:t>
    </dgm:pt>
    <dgm:pt modelId="{DAF1C502-BCCB-48D6-821F-94C5B0275B69}" type="parTrans" cxnId="{96F11273-DC97-4781-8212-883DB121DF98}">
      <dgm:prSet/>
      <dgm:spPr/>
      <dgm:t>
        <a:bodyPr/>
        <a:lstStyle/>
        <a:p>
          <a:endParaRPr lang="en-US"/>
        </a:p>
      </dgm:t>
    </dgm:pt>
    <dgm:pt modelId="{76EC611E-CABE-4756-827E-D8CB60B6D24E}" type="sibTrans" cxnId="{96F11273-DC97-4781-8212-883DB121DF98}">
      <dgm:prSet/>
      <dgm:spPr/>
      <dgm:t>
        <a:bodyPr/>
        <a:lstStyle/>
        <a:p>
          <a:endParaRPr lang="en-US"/>
        </a:p>
      </dgm:t>
    </dgm:pt>
    <dgm:pt modelId="{EA5F8648-E697-49B5-85C7-443EB4ED4465}">
      <dgm:prSet phldrT="[Text]" custT="1"/>
      <dgm:spPr/>
      <dgm:t>
        <a:bodyPr/>
        <a:lstStyle/>
        <a:p>
          <a:r>
            <a:rPr lang="en-US" sz="2000" dirty="0">
              <a:solidFill>
                <a:schemeClr val="accent1"/>
              </a:solidFill>
            </a:rPr>
            <a:t>The company’s aggressive five year growth plan highlighted the need to improve processes, and increase efficiencies in production.</a:t>
          </a:r>
        </a:p>
      </dgm:t>
    </dgm:pt>
    <dgm:pt modelId="{6D4D491F-9DF7-4256-978C-A40A5D421C28}" type="parTrans" cxnId="{BAB1967E-DF30-481D-BC13-D19DFAA2F253}">
      <dgm:prSet/>
      <dgm:spPr/>
      <dgm:t>
        <a:bodyPr/>
        <a:lstStyle/>
        <a:p>
          <a:endParaRPr lang="en-US"/>
        </a:p>
      </dgm:t>
    </dgm:pt>
    <dgm:pt modelId="{D87F998A-60F0-4E51-A87E-B33E5A326429}" type="sibTrans" cxnId="{BAB1967E-DF30-481D-BC13-D19DFAA2F253}">
      <dgm:prSet/>
      <dgm:spPr/>
      <dgm:t>
        <a:bodyPr/>
        <a:lstStyle/>
        <a:p>
          <a:endParaRPr lang="en-US"/>
        </a:p>
      </dgm:t>
    </dgm:pt>
    <dgm:pt modelId="{DA179EB5-DF86-4D2A-B781-B64CB7DAF903}">
      <dgm:prSet phldrT="[Text]" custT="1"/>
      <dgm:spPr/>
      <dgm:t>
        <a:bodyPr/>
        <a:lstStyle/>
        <a:p>
          <a:r>
            <a:rPr lang="en-US" sz="2200" dirty="0">
              <a:solidFill>
                <a:schemeClr val="accent1"/>
              </a:solidFill>
            </a:rPr>
            <a:t>Increased labor productivity rate (output) from 31% to 74%.</a:t>
          </a:r>
        </a:p>
      </dgm:t>
    </dgm:pt>
    <dgm:pt modelId="{7146FC6E-952B-4FDB-8F00-94AB5D9275A7}" type="parTrans" cxnId="{78975344-9D7F-4FCD-9902-43B659D5009D}">
      <dgm:prSet/>
      <dgm:spPr/>
    </dgm:pt>
    <dgm:pt modelId="{6E95D49B-07B7-4B7F-B88C-D6A34893ACA8}" type="sibTrans" cxnId="{78975344-9D7F-4FCD-9902-43B659D5009D}">
      <dgm:prSet/>
      <dgm:spPr/>
    </dgm:pt>
    <dgm:pt modelId="{7CAA629D-3B80-481A-B552-358CF49A91D2}">
      <dgm:prSet phldrT="[Text]" custT="1"/>
      <dgm:spPr/>
      <dgm:t>
        <a:bodyPr/>
        <a:lstStyle/>
        <a:p>
          <a:r>
            <a:rPr lang="en-US" sz="2200" dirty="0">
              <a:solidFill>
                <a:schemeClr val="accent1"/>
              </a:solidFill>
            </a:rPr>
            <a:t>Invented a new pressure testing tool which reduced assembly time by 40% </a:t>
          </a:r>
        </a:p>
      </dgm:t>
    </dgm:pt>
    <dgm:pt modelId="{5429E8A9-DEAA-4D88-8744-0919AB1A609A}" type="parTrans" cxnId="{0A4810C1-B163-4129-84C0-483EB726E0C1}">
      <dgm:prSet/>
      <dgm:spPr/>
    </dgm:pt>
    <dgm:pt modelId="{3E1E84BD-A83C-4EB2-8F74-BFBF360B3A60}" type="sibTrans" cxnId="{0A4810C1-B163-4129-84C0-483EB726E0C1}">
      <dgm:prSet/>
      <dgm:spPr/>
    </dgm:pt>
    <dgm:pt modelId="{BDCC2BF0-60A5-409B-A757-A005985C55BE}" type="pres">
      <dgm:prSet presAssocID="{1C4BCD06-CD9F-452A-BE61-B86953679A51}" presName="linearFlow" presStyleCnt="0">
        <dgm:presLayoutVars>
          <dgm:dir/>
          <dgm:animLvl val="lvl"/>
          <dgm:resizeHandles val="exact"/>
        </dgm:presLayoutVars>
      </dgm:prSet>
      <dgm:spPr/>
      <dgm:t>
        <a:bodyPr/>
        <a:lstStyle/>
        <a:p>
          <a:endParaRPr lang="en-US"/>
        </a:p>
      </dgm:t>
    </dgm:pt>
    <dgm:pt modelId="{D0D29154-DD49-46C5-AD4A-EA482748254A}" type="pres">
      <dgm:prSet presAssocID="{7333B0D2-A6D7-45A8-AF50-30CBBFD81F0A}" presName="composite" presStyleCnt="0"/>
      <dgm:spPr/>
    </dgm:pt>
    <dgm:pt modelId="{F101562A-517D-42BF-ADC1-05EC1CA0C513}" type="pres">
      <dgm:prSet presAssocID="{7333B0D2-A6D7-45A8-AF50-30CBBFD81F0A}" presName="parentText" presStyleLbl="alignNode1" presStyleIdx="0" presStyleCnt="3" custScaleX="106794">
        <dgm:presLayoutVars>
          <dgm:chMax val="1"/>
          <dgm:bulletEnabled val="1"/>
        </dgm:presLayoutVars>
      </dgm:prSet>
      <dgm:spPr/>
      <dgm:t>
        <a:bodyPr/>
        <a:lstStyle/>
        <a:p>
          <a:endParaRPr lang="en-US"/>
        </a:p>
      </dgm:t>
    </dgm:pt>
    <dgm:pt modelId="{5BB61834-A26F-4E95-9188-AE2AB5D89295}" type="pres">
      <dgm:prSet presAssocID="{7333B0D2-A6D7-45A8-AF50-30CBBFD81F0A}" presName="descendantText" presStyleLbl="alignAcc1" presStyleIdx="0" presStyleCnt="3" custScaleY="125190" custLinFactNeighborX="1550" custLinFactNeighborY="8755">
        <dgm:presLayoutVars>
          <dgm:bulletEnabled val="1"/>
        </dgm:presLayoutVars>
      </dgm:prSet>
      <dgm:spPr/>
      <dgm:t>
        <a:bodyPr/>
        <a:lstStyle/>
        <a:p>
          <a:endParaRPr lang="en-US"/>
        </a:p>
      </dgm:t>
    </dgm:pt>
    <dgm:pt modelId="{0B22135C-30EA-4639-9AB7-F11A1E96311B}" type="pres">
      <dgm:prSet presAssocID="{2EDA2B16-7454-4DB3-B78F-384CC3A7298A}" presName="sp" presStyleCnt="0"/>
      <dgm:spPr/>
    </dgm:pt>
    <dgm:pt modelId="{A2A05B93-55F3-46B1-8F18-6E2A2D2A4B71}" type="pres">
      <dgm:prSet presAssocID="{04E7EF3D-6C01-4694-A2DD-FC78BA465D54}" presName="composite" presStyleCnt="0"/>
      <dgm:spPr/>
    </dgm:pt>
    <dgm:pt modelId="{B13375F0-5E05-492C-9676-503D8899E0F0}" type="pres">
      <dgm:prSet presAssocID="{04E7EF3D-6C01-4694-A2DD-FC78BA465D54}" presName="parentText" presStyleLbl="alignNode1" presStyleIdx="1" presStyleCnt="3">
        <dgm:presLayoutVars>
          <dgm:chMax val="1"/>
          <dgm:bulletEnabled val="1"/>
        </dgm:presLayoutVars>
      </dgm:prSet>
      <dgm:spPr/>
      <dgm:t>
        <a:bodyPr/>
        <a:lstStyle/>
        <a:p>
          <a:endParaRPr lang="en-US"/>
        </a:p>
      </dgm:t>
    </dgm:pt>
    <dgm:pt modelId="{75AC637D-09B6-4C63-8E09-8FE5D55B9326}" type="pres">
      <dgm:prSet presAssocID="{04E7EF3D-6C01-4694-A2DD-FC78BA465D54}" presName="descendantText" presStyleLbl="alignAcc1" presStyleIdx="1" presStyleCnt="3" custScaleY="128197" custLinFactNeighborX="1015" custLinFactNeighborY="13933">
        <dgm:presLayoutVars>
          <dgm:bulletEnabled val="1"/>
        </dgm:presLayoutVars>
      </dgm:prSet>
      <dgm:spPr/>
      <dgm:t>
        <a:bodyPr/>
        <a:lstStyle/>
        <a:p>
          <a:endParaRPr lang="en-US"/>
        </a:p>
      </dgm:t>
    </dgm:pt>
    <dgm:pt modelId="{05A116EC-0B1A-445E-8420-5CD12C99AC7D}" type="pres">
      <dgm:prSet presAssocID="{2AC493E4-D5B3-4921-A2F9-E078B59C14F9}" presName="sp" presStyleCnt="0"/>
      <dgm:spPr/>
    </dgm:pt>
    <dgm:pt modelId="{4150A118-F9B7-4DAA-AE7C-3FC1855BA47E}" type="pres">
      <dgm:prSet presAssocID="{21C34DF6-527B-43A7-A6B0-000679084F0A}" presName="composite" presStyleCnt="0"/>
      <dgm:spPr/>
    </dgm:pt>
    <dgm:pt modelId="{AF5D2AAE-D86F-4119-8D0F-4E24BD62494A}" type="pres">
      <dgm:prSet presAssocID="{21C34DF6-527B-43A7-A6B0-000679084F0A}" presName="parentText" presStyleLbl="alignNode1" presStyleIdx="2" presStyleCnt="3">
        <dgm:presLayoutVars>
          <dgm:chMax val="1"/>
          <dgm:bulletEnabled val="1"/>
        </dgm:presLayoutVars>
      </dgm:prSet>
      <dgm:spPr/>
      <dgm:t>
        <a:bodyPr/>
        <a:lstStyle/>
        <a:p>
          <a:endParaRPr lang="en-US"/>
        </a:p>
      </dgm:t>
    </dgm:pt>
    <dgm:pt modelId="{734B843F-38AF-40AD-9C2D-1BC9150AE2D4}" type="pres">
      <dgm:prSet presAssocID="{21C34DF6-527B-43A7-A6B0-000679084F0A}" presName="descendantText" presStyleLbl="alignAcc1" presStyleIdx="2" presStyleCnt="3" custScaleY="179156" custLinFactNeighborX="470" custLinFactNeighborY="-506">
        <dgm:presLayoutVars>
          <dgm:bulletEnabled val="1"/>
        </dgm:presLayoutVars>
      </dgm:prSet>
      <dgm:spPr/>
      <dgm:t>
        <a:bodyPr/>
        <a:lstStyle/>
        <a:p>
          <a:endParaRPr lang="en-US"/>
        </a:p>
      </dgm:t>
    </dgm:pt>
  </dgm:ptLst>
  <dgm:cxnLst>
    <dgm:cxn modelId="{2D86B0B0-3937-4923-8C0E-F8F96C54B543}" type="presOf" srcId="{BA68A371-D5C1-4AA2-9D4B-CF2FC47A4E02}" destId="{734B843F-38AF-40AD-9C2D-1BC9150AE2D4}" srcOrd="0" destOrd="0" presId="urn:microsoft.com/office/officeart/2005/8/layout/chevron2"/>
    <dgm:cxn modelId="{CBDDA2A1-F43F-4CE8-B0B5-F66DAAAA88BC}" type="presOf" srcId="{7CAA629D-3B80-481A-B552-358CF49A91D2}" destId="{734B843F-38AF-40AD-9C2D-1BC9150AE2D4}" srcOrd="0" destOrd="1" presId="urn:microsoft.com/office/officeart/2005/8/layout/chevron2"/>
    <dgm:cxn modelId="{0E096C4E-000E-4FE7-AAF3-070AF76637F1}" type="presOf" srcId="{945A26F0-69E7-4FBF-88DD-6D50A12CF6A3}" destId="{75AC637D-09B6-4C63-8E09-8FE5D55B9326}" srcOrd="0" destOrd="0" presId="urn:microsoft.com/office/officeart/2005/8/layout/chevron2"/>
    <dgm:cxn modelId="{F2DCAF4B-934E-4CE6-B054-3178057A37E6}" type="presOf" srcId="{8300FC7E-52DB-4FDA-B0CA-A8D91877B445}" destId="{5BB61834-A26F-4E95-9188-AE2AB5D89295}" srcOrd="0" destOrd="0" presId="urn:microsoft.com/office/officeart/2005/8/layout/chevron2"/>
    <dgm:cxn modelId="{353D7421-3672-4BB9-B292-99916DD47131}" srcId="{04E7EF3D-6C01-4694-A2DD-FC78BA465D54}" destId="{945A26F0-69E7-4FBF-88DD-6D50A12CF6A3}" srcOrd="0" destOrd="0" parTransId="{156631D6-01B7-499D-A453-C2C5A62EA8F2}" sibTransId="{85464DAA-7D76-4823-8B67-38FE47C28472}"/>
    <dgm:cxn modelId="{BD588BF4-AFB5-4E49-9B83-3C198BD7ECEB}" type="presOf" srcId="{EA5F8648-E697-49B5-85C7-443EB4ED4465}" destId="{5BB61834-A26F-4E95-9188-AE2AB5D89295}" srcOrd="0" destOrd="2" presId="urn:microsoft.com/office/officeart/2005/8/layout/chevron2"/>
    <dgm:cxn modelId="{208015B8-DEBF-42BA-9EB7-333867D50CB5}" srcId="{7333B0D2-A6D7-45A8-AF50-30CBBFD81F0A}" destId="{04FEB154-2766-49D0-A4EF-26D557E4BACE}" srcOrd="1" destOrd="0" parTransId="{8A381D1B-FEBF-4230-82A9-7593E596BA75}" sibTransId="{AB37C314-0530-44C0-A6E9-030DC9EBAB91}"/>
    <dgm:cxn modelId="{A2FD6849-743E-4A88-88A7-9F3D6DEDDB10}" srcId="{1C4BCD06-CD9F-452A-BE61-B86953679A51}" destId="{7333B0D2-A6D7-45A8-AF50-30CBBFD81F0A}" srcOrd="0" destOrd="0" parTransId="{AFA60302-803B-434F-811F-6A06704EF650}" sibTransId="{2EDA2B16-7454-4DB3-B78F-384CC3A7298A}"/>
    <dgm:cxn modelId="{3D4C8B01-20DD-444F-8BB1-20AA4D3F00FC}" srcId="{1C4BCD06-CD9F-452A-BE61-B86953679A51}" destId="{04E7EF3D-6C01-4694-A2DD-FC78BA465D54}" srcOrd="1" destOrd="0" parTransId="{02B62A44-E346-43B8-A41E-1C54DB2C5019}" sibTransId="{2AC493E4-D5B3-4921-A2F9-E078B59C14F9}"/>
    <dgm:cxn modelId="{96F11273-DC97-4781-8212-883DB121DF98}" srcId="{7333B0D2-A6D7-45A8-AF50-30CBBFD81F0A}" destId="{A9C39FDD-C31E-4990-A595-0D6FA26246EE}" srcOrd="3" destOrd="0" parTransId="{DAF1C502-BCCB-48D6-821F-94C5B0275B69}" sibTransId="{76EC611E-CABE-4756-827E-D8CB60B6D24E}"/>
    <dgm:cxn modelId="{1E215A2F-8B0A-4BEF-9D55-A41D32750811}" type="presOf" srcId="{CBFA5407-C96A-4A90-8DDC-195D8A8F99E3}" destId="{734B843F-38AF-40AD-9C2D-1BC9150AE2D4}" srcOrd="0" destOrd="4" presId="urn:microsoft.com/office/officeart/2005/8/layout/chevron2"/>
    <dgm:cxn modelId="{78975344-9D7F-4FCD-9902-43B659D5009D}" srcId="{21C34DF6-527B-43A7-A6B0-000679084F0A}" destId="{DA179EB5-DF86-4D2A-B781-B64CB7DAF903}" srcOrd="2" destOrd="0" parTransId="{7146FC6E-952B-4FDB-8F00-94AB5D9275A7}" sibTransId="{6E95D49B-07B7-4B7F-B88C-D6A34893ACA8}"/>
    <dgm:cxn modelId="{362043F2-D348-490E-A370-869BC3EDFD31}" type="presOf" srcId="{1C4BCD06-CD9F-452A-BE61-B86953679A51}" destId="{BDCC2BF0-60A5-409B-A757-A005985C55BE}" srcOrd="0" destOrd="0" presId="urn:microsoft.com/office/officeart/2005/8/layout/chevron2"/>
    <dgm:cxn modelId="{A47E68B0-B00A-4A5E-9B9E-15FDAFC19130}" type="presOf" srcId="{04E7EF3D-6C01-4694-A2DD-FC78BA465D54}" destId="{B13375F0-5E05-492C-9676-503D8899E0F0}" srcOrd="0" destOrd="0" presId="urn:microsoft.com/office/officeart/2005/8/layout/chevron2"/>
    <dgm:cxn modelId="{07721A12-3D8D-49F0-932F-3AF267C7A940}" type="presOf" srcId="{A9C39FDD-C31E-4990-A595-0D6FA26246EE}" destId="{5BB61834-A26F-4E95-9188-AE2AB5D89295}" srcOrd="0" destOrd="3" presId="urn:microsoft.com/office/officeart/2005/8/layout/chevron2"/>
    <dgm:cxn modelId="{0A4810C1-B163-4129-84C0-483EB726E0C1}" srcId="{21C34DF6-527B-43A7-A6B0-000679084F0A}" destId="{7CAA629D-3B80-481A-B552-358CF49A91D2}" srcOrd="1" destOrd="0" parTransId="{5429E8A9-DEAA-4D88-8744-0919AB1A609A}" sibTransId="{3E1E84BD-A83C-4EB2-8F74-BFBF360B3A60}"/>
    <dgm:cxn modelId="{802E384A-CAD6-48B1-BEF8-D441592A1FE3}" type="presOf" srcId="{21C34DF6-527B-43A7-A6B0-000679084F0A}" destId="{AF5D2AAE-D86F-4119-8D0F-4E24BD62494A}" srcOrd="0" destOrd="0" presId="urn:microsoft.com/office/officeart/2005/8/layout/chevron2"/>
    <dgm:cxn modelId="{EE0EEFA1-44DA-4A96-8C63-C9DF9C5C9BD7}" srcId="{7333B0D2-A6D7-45A8-AF50-30CBBFD81F0A}" destId="{8300FC7E-52DB-4FDA-B0CA-A8D91877B445}" srcOrd="0" destOrd="0" parTransId="{53398B6A-14C9-4A66-8A5F-5DCFC97F297C}" sibTransId="{61B8EE20-B474-4EAE-8C26-3DD74B2D044E}"/>
    <dgm:cxn modelId="{FAD05B83-F2DD-4224-B238-C7183376AE02}" srcId="{1C4BCD06-CD9F-452A-BE61-B86953679A51}" destId="{21C34DF6-527B-43A7-A6B0-000679084F0A}" srcOrd="2" destOrd="0" parTransId="{D7F0766A-7686-4C4D-B463-D382858D401E}" sibTransId="{832062EB-2477-456A-881C-D15D1E1C99AA}"/>
    <dgm:cxn modelId="{EB12C47A-9092-4E11-AD80-72F79AC4C008}" type="presOf" srcId="{DA179EB5-DF86-4D2A-B781-B64CB7DAF903}" destId="{734B843F-38AF-40AD-9C2D-1BC9150AE2D4}" srcOrd="0" destOrd="2" presId="urn:microsoft.com/office/officeart/2005/8/layout/chevron2"/>
    <dgm:cxn modelId="{F4327BB3-8407-4082-A6A9-9991821A8957}" type="presOf" srcId="{04FEB154-2766-49D0-A4EF-26D557E4BACE}" destId="{5BB61834-A26F-4E95-9188-AE2AB5D89295}" srcOrd="0" destOrd="1" presId="urn:microsoft.com/office/officeart/2005/8/layout/chevron2"/>
    <dgm:cxn modelId="{89C97830-1F6C-4C55-9EF6-1D44CE96F0B6}" type="presOf" srcId="{9A44761B-36CC-4C36-B8DC-606C28548E05}" destId="{734B843F-38AF-40AD-9C2D-1BC9150AE2D4}" srcOrd="0" destOrd="3" presId="urn:microsoft.com/office/officeart/2005/8/layout/chevron2"/>
    <dgm:cxn modelId="{BAB1967E-DF30-481D-BC13-D19DFAA2F253}" srcId="{7333B0D2-A6D7-45A8-AF50-30CBBFD81F0A}" destId="{EA5F8648-E697-49B5-85C7-443EB4ED4465}" srcOrd="2" destOrd="0" parTransId="{6D4D491F-9DF7-4256-978C-A40A5D421C28}" sibTransId="{D87F998A-60F0-4E51-A87E-B33E5A326429}"/>
    <dgm:cxn modelId="{6172F196-D058-4C3E-A200-376B3D3EF4EB}" type="presOf" srcId="{7333B0D2-A6D7-45A8-AF50-30CBBFD81F0A}" destId="{F101562A-517D-42BF-ADC1-05EC1CA0C513}" srcOrd="0" destOrd="0" presId="urn:microsoft.com/office/officeart/2005/8/layout/chevron2"/>
    <dgm:cxn modelId="{346FDC13-6B56-4B26-AD50-24BD89D1DE22}" srcId="{21C34DF6-527B-43A7-A6B0-000679084F0A}" destId="{BA68A371-D5C1-4AA2-9D4B-CF2FC47A4E02}" srcOrd="0" destOrd="0" parTransId="{9CD2563D-CE66-4EA6-9FA2-5F675C5DA723}" sibTransId="{CBF58E1C-8645-4A51-97A8-128E3A63B846}"/>
    <dgm:cxn modelId="{B7781724-7D2F-49C7-B0B6-49202F99031B}" srcId="{21C34DF6-527B-43A7-A6B0-000679084F0A}" destId="{9A44761B-36CC-4C36-B8DC-606C28548E05}" srcOrd="3" destOrd="0" parTransId="{B547231B-1BCE-47AC-9C62-4980F599A34A}" sibTransId="{E387EFC5-5671-4038-9A85-C1ECE00B6936}"/>
    <dgm:cxn modelId="{C51D7CF5-4A04-47C5-A17B-B48432D330BA}" srcId="{21C34DF6-527B-43A7-A6B0-000679084F0A}" destId="{CBFA5407-C96A-4A90-8DDC-195D8A8F99E3}" srcOrd="4" destOrd="0" parTransId="{DB473DB0-642E-4DB6-A8E5-DD784479B416}" sibTransId="{08C92AE4-A3CF-4FFF-B9BB-FA78C1A84E69}"/>
    <dgm:cxn modelId="{000521B4-9BF0-4EB3-A624-CC789A8E94F2}" type="presParOf" srcId="{BDCC2BF0-60A5-409B-A757-A005985C55BE}" destId="{D0D29154-DD49-46C5-AD4A-EA482748254A}" srcOrd="0" destOrd="0" presId="urn:microsoft.com/office/officeart/2005/8/layout/chevron2"/>
    <dgm:cxn modelId="{BFB1CE8D-213F-4024-BDFB-D375FE140369}" type="presParOf" srcId="{D0D29154-DD49-46C5-AD4A-EA482748254A}" destId="{F101562A-517D-42BF-ADC1-05EC1CA0C513}" srcOrd="0" destOrd="0" presId="urn:microsoft.com/office/officeart/2005/8/layout/chevron2"/>
    <dgm:cxn modelId="{11BB7A0D-430F-4C25-BDEF-FD5FCDC657ED}" type="presParOf" srcId="{D0D29154-DD49-46C5-AD4A-EA482748254A}" destId="{5BB61834-A26F-4E95-9188-AE2AB5D89295}" srcOrd="1" destOrd="0" presId="urn:microsoft.com/office/officeart/2005/8/layout/chevron2"/>
    <dgm:cxn modelId="{908F104E-D142-401E-8F86-2212C0CFBCA4}" type="presParOf" srcId="{BDCC2BF0-60A5-409B-A757-A005985C55BE}" destId="{0B22135C-30EA-4639-9AB7-F11A1E96311B}" srcOrd="1" destOrd="0" presId="urn:microsoft.com/office/officeart/2005/8/layout/chevron2"/>
    <dgm:cxn modelId="{1B66E539-048B-4A60-8670-5FD2DDFC6719}" type="presParOf" srcId="{BDCC2BF0-60A5-409B-A757-A005985C55BE}" destId="{A2A05B93-55F3-46B1-8F18-6E2A2D2A4B71}" srcOrd="2" destOrd="0" presId="urn:microsoft.com/office/officeart/2005/8/layout/chevron2"/>
    <dgm:cxn modelId="{256A20FB-E0D9-4A7E-BAB0-62F91325C758}" type="presParOf" srcId="{A2A05B93-55F3-46B1-8F18-6E2A2D2A4B71}" destId="{B13375F0-5E05-492C-9676-503D8899E0F0}" srcOrd="0" destOrd="0" presId="urn:microsoft.com/office/officeart/2005/8/layout/chevron2"/>
    <dgm:cxn modelId="{5728A13A-187D-41D4-91C7-7A0161F08248}" type="presParOf" srcId="{A2A05B93-55F3-46B1-8F18-6E2A2D2A4B71}" destId="{75AC637D-09B6-4C63-8E09-8FE5D55B9326}" srcOrd="1" destOrd="0" presId="urn:microsoft.com/office/officeart/2005/8/layout/chevron2"/>
    <dgm:cxn modelId="{004C5229-B13B-4B99-8986-7DCBCCC09ADC}" type="presParOf" srcId="{BDCC2BF0-60A5-409B-A757-A005985C55BE}" destId="{05A116EC-0B1A-445E-8420-5CD12C99AC7D}" srcOrd="3" destOrd="0" presId="urn:microsoft.com/office/officeart/2005/8/layout/chevron2"/>
    <dgm:cxn modelId="{ACD74844-3702-4FA9-99DF-EC1FB0ED9248}" type="presParOf" srcId="{BDCC2BF0-60A5-409B-A757-A005985C55BE}" destId="{4150A118-F9B7-4DAA-AE7C-3FC1855BA47E}" srcOrd="4" destOrd="0" presId="urn:microsoft.com/office/officeart/2005/8/layout/chevron2"/>
    <dgm:cxn modelId="{E8FF4EA0-9FB6-4054-B4EC-2C712F19C115}" type="presParOf" srcId="{4150A118-F9B7-4DAA-AE7C-3FC1855BA47E}" destId="{AF5D2AAE-D86F-4119-8D0F-4E24BD62494A}" srcOrd="0" destOrd="0" presId="urn:microsoft.com/office/officeart/2005/8/layout/chevron2"/>
    <dgm:cxn modelId="{E3DB75BC-8B4E-42FB-A733-8D404E533E4D}" type="presParOf" srcId="{4150A118-F9B7-4DAA-AE7C-3FC1855BA47E}" destId="{734B843F-38AF-40AD-9C2D-1BC9150AE2D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16E148-BBE9-4E30-9F7E-C1C22E7D4A3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B6DE754-3594-43B2-8FBB-E83FFE368693}">
      <dgm:prSet custT="1"/>
      <dgm:spPr>
        <a:solidFill>
          <a:srgbClr val="C0ABE3"/>
        </a:solidFill>
      </dgm:spPr>
      <dgm:t>
        <a:bodyPr/>
        <a:lstStyle/>
        <a:p>
          <a:pPr rtl="0"/>
          <a:r>
            <a:rPr lang="en-US" sz="1400" dirty="0" smtClean="0"/>
            <a:t>Welfare to Work (Boston)</a:t>
          </a:r>
        </a:p>
        <a:p>
          <a:pPr rtl="0"/>
          <a:r>
            <a:rPr lang="en-US" sz="1200" dirty="0" smtClean="0"/>
            <a:t>1997</a:t>
          </a:r>
          <a:endParaRPr lang="en-US" sz="1200" dirty="0"/>
        </a:p>
      </dgm:t>
    </dgm:pt>
    <dgm:pt modelId="{49204696-15D2-45EF-AD55-47BF51CA10FA}" type="parTrans" cxnId="{6AB7929B-446E-438E-BF9F-33084EB94A4F}">
      <dgm:prSet/>
      <dgm:spPr/>
      <dgm:t>
        <a:bodyPr/>
        <a:lstStyle/>
        <a:p>
          <a:endParaRPr lang="en-US"/>
        </a:p>
      </dgm:t>
    </dgm:pt>
    <dgm:pt modelId="{BFCB58AE-8F08-4B0D-A1E5-41A5AF595A0E}" type="sibTrans" cxnId="{6AB7929B-446E-438E-BF9F-33084EB94A4F}">
      <dgm:prSet/>
      <dgm:spPr/>
      <dgm:t>
        <a:bodyPr/>
        <a:lstStyle/>
        <a:p>
          <a:endParaRPr lang="en-US"/>
        </a:p>
      </dgm:t>
    </dgm:pt>
    <dgm:pt modelId="{9625FBE6-6A9E-410A-BFA0-20DF8119F0F3}">
      <dgm:prSet custT="1"/>
      <dgm:spPr>
        <a:solidFill>
          <a:srgbClr val="9470CE"/>
        </a:solidFill>
      </dgm:spPr>
      <dgm:t>
        <a:bodyPr/>
        <a:lstStyle/>
        <a:p>
          <a:pPr rtl="0"/>
          <a:r>
            <a:rPr lang="en-US" sz="1400" dirty="0" smtClean="0"/>
            <a:t>Extended Care Career Ladder Initiative (</a:t>
          </a:r>
          <a:r>
            <a:rPr lang="en-US" sz="1400" dirty="0" err="1" smtClean="0"/>
            <a:t>CommCorp</a:t>
          </a:r>
          <a:r>
            <a:rPr lang="en-US" sz="1400" dirty="0" smtClean="0"/>
            <a:t>)</a:t>
          </a:r>
        </a:p>
        <a:p>
          <a:pPr rtl="0"/>
          <a:r>
            <a:rPr lang="en-US" sz="1300" dirty="0" smtClean="0"/>
            <a:t>(</a:t>
          </a:r>
          <a:r>
            <a:rPr lang="en-US" sz="1200" dirty="0" smtClean="0"/>
            <a:t>Created by Legislature in 2000)</a:t>
          </a:r>
          <a:endParaRPr lang="en-US" sz="1200" dirty="0"/>
        </a:p>
      </dgm:t>
    </dgm:pt>
    <dgm:pt modelId="{62167F19-5DB5-4C58-A2D7-1021A2F8805E}" type="parTrans" cxnId="{AB363E58-28E3-422B-992B-7948161E783E}">
      <dgm:prSet/>
      <dgm:spPr/>
      <dgm:t>
        <a:bodyPr/>
        <a:lstStyle/>
        <a:p>
          <a:endParaRPr lang="en-US"/>
        </a:p>
      </dgm:t>
    </dgm:pt>
    <dgm:pt modelId="{336C87E9-BE99-499F-ADDD-73C994FFEC23}" type="sibTrans" cxnId="{AB363E58-28E3-422B-992B-7948161E783E}">
      <dgm:prSet/>
      <dgm:spPr/>
      <dgm:t>
        <a:bodyPr/>
        <a:lstStyle/>
        <a:p>
          <a:endParaRPr lang="en-US"/>
        </a:p>
      </dgm:t>
    </dgm:pt>
    <dgm:pt modelId="{E5C7FC44-D153-4022-AF3F-6CBDDCF9A17A}">
      <dgm:prSet custT="1"/>
      <dgm:spPr>
        <a:solidFill>
          <a:srgbClr val="6E3FBB"/>
        </a:solidFill>
      </dgm:spPr>
      <dgm:t>
        <a:bodyPr/>
        <a:lstStyle/>
        <a:p>
          <a:pPr rtl="0"/>
          <a:r>
            <a:rPr lang="en-US" sz="1400" dirty="0" smtClean="0"/>
            <a:t>Early experimentation with blended funding (</a:t>
          </a:r>
          <a:r>
            <a:rPr lang="en-US" sz="1400" dirty="0" err="1" smtClean="0"/>
            <a:t>CommCorp</a:t>
          </a:r>
          <a:r>
            <a:rPr lang="en-US" sz="1400" dirty="0" smtClean="0"/>
            <a:t>)</a:t>
          </a:r>
        </a:p>
        <a:p>
          <a:pPr rtl="0"/>
          <a:r>
            <a:rPr lang="en-US" sz="1200" dirty="0" smtClean="0"/>
            <a:t>(2002-2006)</a:t>
          </a:r>
          <a:endParaRPr lang="en-US" sz="1200" dirty="0"/>
        </a:p>
      </dgm:t>
    </dgm:pt>
    <dgm:pt modelId="{F8AD0879-654E-4325-BE46-EDD91F8547D4}" type="parTrans" cxnId="{A7FE68BA-4C02-4595-BA14-DD202C14A168}">
      <dgm:prSet/>
      <dgm:spPr/>
      <dgm:t>
        <a:bodyPr/>
        <a:lstStyle/>
        <a:p>
          <a:endParaRPr lang="en-US"/>
        </a:p>
      </dgm:t>
    </dgm:pt>
    <dgm:pt modelId="{9F8C89B7-B2FF-4062-A7E0-B08B54FE1AD9}" type="sibTrans" cxnId="{A7FE68BA-4C02-4595-BA14-DD202C14A168}">
      <dgm:prSet/>
      <dgm:spPr/>
      <dgm:t>
        <a:bodyPr/>
        <a:lstStyle/>
        <a:p>
          <a:endParaRPr lang="en-US"/>
        </a:p>
      </dgm:t>
    </dgm:pt>
    <dgm:pt modelId="{C09CFA4E-F3DD-4F02-A8B5-177E381A8DE1}">
      <dgm:prSet custT="1"/>
      <dgm:spPr/>
      <dgm:t>
        <a:bodyPr/>
        <a:lstStyle/>
        <a:p>
          <a:pPr rtl="0"/>
          <a:r>
            <a:rPr lang="en-US" sz="1400" dirty="0" smtClean="0"/>
            <a:t>Workforce Competitiveness Trust Fund (</a:t>
          </a:r>
          <a:r>
            <a:rPr lang="en-US" sz="1400" dirty="0" err="1" smtClean="0"/>
            <a:t>CommCorp</a:t>
          </a:r>
          <a:r>
            <a:rPr lang="en-US" sz="1400" dirty="0" smtClean="0"/>
            <a:t>) </a:t>
          </a:r>
          <a:r>
            <a:rPr lang="en-US" sz="1300" dirty="0" smtClean="0"/>
            <a:t>(</a:t>
          </a:r>
          <a:r>
            <a:rPr lang="en-US" sz="1200" dirty="0" smtClean="0"/>
            <a:t>Created by Legislature in 2006)</a:t>
          </a:r>
          <a:endParaRPr lang="en-US" sz="1200" dirty="0"/>
        </a:p>
      </dgm:t>
    </dgm:pt>
    <dgm:pt modelId="{0AC4354B-1E99-40F6-86E5-541C79134FAE}" type="parTrans" cxnId="{04BD9322-FA48-4E40-A59D-4B65FAE2CAF1}">
      <dgm:prSet/>
      <dgm:spPr/>
      <dgm:t>
        <a:bodyPr/>
        <a:lstStyle/>
        <a:p>
          <a:endParaRPr lang="en-US"/>
        </a:p>
      </dgm:t>
    </dgm:pt>
    <dgm:pt modelId="{DB8F9B88-92CE-414F-801D-C21235B98E62}" type="sibTrans" cxnId="{04BD9322-FA48-4E40-A59D-4B65FAE2CAF1}">
      <dgm:prSet/>
      <dgm:spPr/>
      <dgm:t>
        <a:bodyPr/>
        <a:lstStyle/>
        <a:p>
          <a:endParaRPr lang="en-US"/>
        </a:p>
      </dgm:t>
    </dgm:pt>
    <dgm:pt modelId="{F2A9D618-B1AA-4950-8727-357FDC5C22E3}" type="pres">
      <dgm:prSet presAssocID="{2E16E148-BBE9-4E30-9F7E-C1C22E7D4A35}" presName="CompostProcess" presStyleCnt="0">
        <dgm:presLayoutVars>
          <dgm:dir/>
          <dgm:resizeHandles val="exact"/>
        </dgm:presLayoutVars>
      </dgm:prSet>
      <dgm:spPr/>
      <dgm:t>
        <a:bodyPr/>
        <a:lstStyle/>
        <a:p>
          <a:endParaRPr lang="en-US"/>
        </a:p>
      </dgm:t>
    </dgm:pt>
    <dgm:pt modelId="{96A07FFF-11B1-4AFD-9C84-68C834FABAFE}" type="pres">
      <dgm:prSet presAssocID="{2E16E148-BBE9-4E30-9F7E-C1C22E7D4A35}" presName="arrow" presStyleLbl="bgShp" presStyleIdx="0" presStyleCnt="1"/>
      <dgm:spPr/>
    </dgm:pt>
    <dgm:pt modelId="{23E02AE5-5CE4-4B3F-80FA-463B50866ECD}" type="pres">
      <dgm:prSet presAssocID="{2E16E148-BBE9-4E30-9F7E-C1C22E7D4A35}" presName="linearProcess" presStyleCnt="0"/>
      <dgm:spPr/>
    </dgm:pt>
    <dgm:pt modelId="{436D3738-3724-48BD-8991-B9D71C659891}" type="pres">
      <dgm:prSet presAssocID="{3B6DE754-3594-43B2-8FBB-E83FFE368693}" presName="textNode" presStyleLbl="node1" presStyleIdx="0" presStyleCnt="4">
        <dgm:presLayoutVars>
          <dgm:bulletEnabled val="1"/>
        </dgm:presLayoutVars>
      </dgm:prSet>
      <dgm:spPr/>
      <dgm:t>
        <a:bodyPr/>
        <a:lstStyle/>
        <a:p>
          <a:endParaRPr lang="en-US"/>
        </a:p>
      </dgm:t>
    </dgm:pt>
    <dgm:pt modelId="{7ACEE52F-4E43-4535-9D07-1E05A885DB3A}" type="pres">
      <dgm:prSet presAssocID="{BFCB58AE-8F08-4B0D-A1E5-41A5AF595A0E}" presName="sibTrans" presStyleCnt="0"/>
      <dgm:spPr/>
    </dgm:pt>
    <dgm:pt modelId="{34EFE823-55CA-445A-B1EF-C42336D4CE28}" type="pres">
      <dgm:prSet presAssocID="{9625FBE6-6A9E-410A-BFA0-20DF8119F0F3}" presName="textNode" presStyleLbl="node1" presStyleIdx="1" presStyleCnt="4">
        <dgm:presLayoutVars>
          <dgm:bulletEnabled val="1"/>
        </dgm:presLayoutVars>
      </dgm:prSet>
      <dgm:spPr/>
      <dgm:t>
        <a:bodyPr/>
        <a:lstStyle/>
        <a:p>
          <a:endParaRPr lang="en-US"/>
        </a:p>
      </dgm:t>
    </dgm:pt>
    <dgm:pt modelId="{73BE3A17-173B-4101-97B7-BB6FBB28064F}" type="pres">
      <dgm:prSet presAssocID="{336C87E9-BE99-499F-ADDD-73C994FFEC23}" presName="sibTrans" presStyleCnt="0"/>
      <dgm:spPr/>
    </dgm:pt>
    <dgm:pt modelId="{D990D058-5D8B-4787-BF17-AA80B3833FCF}" type="pres">
      <dgm:prSet presAssocID="{E5C7FC44-D153-4022-AF3F-6CBDDCF9A17A}" presName="textNode" presStyleLbl="node1" presStyleIdx="2" presStyleCnt="4">
        <dgm:presLayoutVars>
          <dgm:bulletEnabled val="1"/>
        </dgm:presLayoutVars>
      </dgm:prSet>
      <dgm:spPr/>
      <dgm:t>
        <a:bodyPr/>
        <a:lstStyle/>
        <a:p>
          <a:endParaRPr lang="en-US"/>
        </a:p>
      </dgm:t>
    </dgm:pt>
    <dgm:pt modelId="{9988E53C-0EFA-4274-A8D4-A1D75B91D7B7}" type="pres">
      <dgm:prSet presAssocID="{9F8C89B7-B2FF-4062-A7E0-B08B54FE1AD9}" presName="sibTrans" presStyleCnt="0"/>
      <dgm:spPr/>
    </dgm:pt>
    <dgm:pt modelId="{9F19C79C-29AC-431D-A307-42C831D2681D}" type="pres">
      <dgm:prSet presAssocID="{C09CFA4E-F3DD-4F02-A8B5-177E381A8DE1}" presName="textNode" presStyleLbl="node1" presStyleIdx="3" presStyleCnt="4">
        <dgm:presLayoutVars>
          <dgm:bulletEnabled val="1"/>
        </dgm:presLayoutVars>
      </dgm:prSet>
      <dgm:spPr/>
      <dgm:t>
        <a:bodyPr/>
        <a:lstStyle/>
        <a:p>
          <a:endParaRPr lang="en-US"/>
        </a:p>
      </dgm:t>
    </dgm:pt>
  </dgm:ptLst>
  <dgm:cxnLst>
    <dgm:cxn modelId="{A7FE68BA-4C02-4595-BA14-DD202C14A168}" srcId="{2E16E148-BBE9-4E30-9F7E-C1C22E7D4A35}" destId="{E5C7FC44-D153-4022-AF3F-6CBDDCF9A17A}" srcOrd="2" destOrd="0" parTransId="{F8AD0879-654E-4325-BE46-EDD91F8547D4}" sibTransId="{9F8C89B7-B2FF-4062-A7E0-B08B54FE1AD9}"/>
    <dgm:cxn modelId="{6AB7929B-446E-438E-BF9F-33084EB94A4F}" srcId="{2E16E148-BBE9-4E30-9F7E-C1C22E7D4A35}" destId="{3B6DE754-3594-43B2-8FBB-E83FFE368693}" srcOrd="0" destOrd="0" parTransId="{49204696-15D2-45EF-AD55-47BF51CA10FA}" sibTransId="{BFCB58AE-8F08-4B0D-A1E5-41A5AF595A0E}"/>
    <dgm:cxn modelId="{4507BA02-5662-4C65-9D9F-2A3534943E15}" type="presOf" srcId="{E5C7FC44-D153-4022-AF3F-6CBDDCF9A17A}" destId="{D990D058-5D8B-4787-BF17-AA80B3833FCF}" srcOrd="0" destOrd="0" presId="urn:microsoft.com/office/officeart/2005/8/layout/hProcess9"/>
    <dgm:cxn modelId="{023694C0-1B88-4E7C-9B1F-FAF5B1117017}" type="presOf" srcId="{3B6DE754-3594-43B2-8FBB-E83FFE368693}" destId="{436D3738-3724-48BD-8991-B9D71C659891}" srcOrd="0" destOrd="0" presId="urn:microsoft.com/office/officeart/2005/8/layout/hProcess9"/>
    <dgm:cxn modelId="{AB363E58-28E3-422B-992B-7948161E783E}" srcId="{2E16E148-BBE9-4E30-9F7E-C1C22E7D4A35}" destId="{9625FBE6-6A9E-410A-BFA0-20DF8119F0F3}" srcOrd="1" destOrd="0" parTransId="{62167F19-5DB5-4C58-A2D7-1021A2F8805E}" sibTransId="{336C87E9-BE99-499F-ADDD-73C994FFEC23}"/>
    <dgm:cxn modelId="{6004FB76-252F-40C1-945D-02ADDEE58DE2}" type="presOf" srcId="{C09CFA4E-F3DD-4F02-A8B5-177E381A8DE1}" destId="{9F19C79C-29AC-431D-A307-42C831D2681D}" srcOrd="0" destOrd="0" presId="urn:microsoft.com/office/officeart/2005/8/layout/hProcess9"/>
    <dgm:cxn modelId="{04BD9322-FA48-4E40-A59D-4B65FAE2CAF1}" srcId="{2E16E148-BBE9-4E30-9F7E-C1C22E7D4A35}" destId="{C09CFA4E-F3DD-4F02-A8B5-177E381A8DE1}" srcOrd="3" destOrd="0" parTransId="{0AC4354B-1E99-40F6-86E5-541C79134FAE}" sibTransId="{DB8F9B88-92CE-414F-801D-C21235B98E62}"/>
    <dgm:cxn modelId="{DF8B5A99-8DE0-4541-A9AB-7E3237766B02}" type="presOf" srcId="{9625FBE6-6A9E-410A-BFA0-20DF8119F0F3}" destId="{34EFE823-55CA-445A-B1EF-C42336D4CE28}" srcOrd="0" destOrd="0" presId="urn:microsoft.com/office/officeart/2005/8/layout/hProcess9"/>
    <dgm:cxn modelId="{2BC9C58E-1418-492D-B351-FBF68E4C0BB0}" type="presOf" srcId="{2E16E148-BBE9-4E30-9F7E-C1C22E7D4A35}" destId="{F2A9D618-B1AA-4950-8727-357FDC5C22E3}" srcOrd="0" destOrd="0" presId="urn:microsoft.com/office/officeart/2005/8/layout/hProcess9"/>
    <dgm:cxn modelId="{F877D37D-D821-46B3-8A7C-FCDE938C8434}" type="presParOf" srcId="{F2A9D618-B1AA-4950-8727-357FDC5C22E3}" destId="{96A07FFF-11B1-4AFD-9C84-68C834FABAFE}" srcOrd="0" destOrd="0" presId="urn:microsoft.com/office/officeart/2005/8/layout/hProcess9"/>
    <dgm:cxn modelId="{21E44A6A-E8AF-4AC4-A2F0-A28EEB4F43FE}" type="presParOf" srcId="{F2A9D618-B1AA-4950-8727-357FDC5C22E3}" destId="{23E02AE5-5CE4-4B3F-80FA-463B50866ECD}" srcOrd="1" destOrd="0" presId="urn:microsoft.com/office/officeart/2005/8/layout/hProcess9"/>
    <dgm:cxn modelId="{85923F12-8468-4BA2-8732-1911001FAE5E}" type="presParOf" srcId="{23E02AE5-5CE4-4B3F-80FA-463B50866ECD}" destId="{436D3738-3724-48BD-8991-B9D71C659891}" srcOrd="0" destOrd="0" presId="urn:microsoft.com/office/officeart/2005/8/layout/hProcess9"/>
    <dgm:cxn modelId="{3564D10F-D984-49D5-8FDD-5B6101AF3A04}" type="presParOf" srcId="{23E02AE5-5CE4-4B3F-80FA-463B50866ECD}" destId="{7ACEE52F-4E43-4535-9D07-1E05A885DB3A}" srcOrd="1" destOrd="0" presId="urn:microsoft.com/office/officeart/2005/8/layout/hProcess9"/>
    <dgm:cxn modelId="{5C036588-1C7F-48A4-853B-1F0B0411DFA1}" type="presParOf" srcId="{23E02AE5-5CE4-4B3F-80FA-463B50866ECD}" destId="{34EFE823-55CA-445A-B1EF-C42336D4CE28}" srcOrd="2" destOrd="0" presId="urn:microsoft.com/office/officeart/2005/8/layout/hProcess9"/>
    <dgm:cxn modelId="{97558101-3B08-42F4-87A0-0AF6641523D7}" type="presParOf" srcId="{23E02AE5-5CE4-4B3F-80FA-463B50866ECD}" destId="{73BE3A17-173B-4101-97B7-BB6FBB28064F}" srcOrd="3" destOrd="0" presId="urn:microsoft.com/office/officeart/2005/8/layout/hProcess9"/>
    <dgm:cxn modelId="{F78570CE-D351-4C0D-A18E-35C87CC80DE9}" type="presParOf" srcId="{23E02AE5-5CE4-4B3F-80FA-463B50866ECD}" destId="{D990D058-5D8B-4787-BF17-AA80B3833FCF}" srcOrd="4" destOrd="0" presId="urn:microsoft.com/office/officeart/2005/8/layout/hProcess9"/>
    <dgm:cxn modelId="{65C95FFB-D521-43CB-B9A7-BCD702C8F670}" type="presParOf" srcId="{23E02AE5-5CE4-4B3F-80FA-463B50866ECD}" destId="{9988E53C-0EFA-4274-A8D4-A1D75B91D7B7}" srcOrd="5" destOrd="0" presId="urn:microsoft.com/office/officeart/2005/8/layout/hProcess9"/>
    <dgm:cxn modelId="{86E69356-296C-4B86-8E02-B5477B7C44BD}" type="presParOf" srcId="{23E02AE5-5CE4-4B3F-80FA-463B50866ECD}" destId="{9F19C79C-29AC-431D-A307-42C831D2681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1562A-517D-42BF-ADC1-05EC1CA0C513}">
      <dsp:nvSpPr>
        <dsp:cNvPr id="0" name=""/>
        <dsp:cNvSpPr/>
      </dsp:nvSpPr>
      <dsp:spPr>
        <a:xfrm rot="5400000">
          <a:off x="-237560" y="426106"/>
          <a:ext cx="1720073" cy="1285855"/>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t>Challenge</a:t>
          </a:r>
        </a:p>
      </dsp:txBody>
      <dsp:txXfrm rot="-5400000">
        <a:off x="-20450" y="851925"/>
        <a:ext cx="1285855" cy="434218"/>
      </dsp:txXfrm>
    </dsp:sp>
    <dsp:sp modelId="{5BB61834-A26F-4E95-9188-AE2AB5D89295}">
      <dsp:nvSpPr>
        <dsp:cNvPr id="0" name=""/>
        <dsp:cNvSpPr/>
      </dsp:nvSpPr>
      <dsp:spPr>
        <a:xfrm rot="5400000">
          <a:off x="3770366" y="-2379822"/>
          <a:ext cx="1400420" cy="649214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solidFill>
              <a:schemeClr val="accent1"/>
            </a:solidFill>
          </a:endParaRPr>
        </a:p>
        <a:p>
          <a:pPr marL="228600" lvl="1" indent="-228600" algn="l" defTabSz="889000">
            <a:lnSpc>
              <a:spcPct val="90000"/>
            </a:lnSpc>
            <a:spcBef>
              <a:spcPct val="0"/>
            </a:spcBef>
            <a:spcAft>
              <a:spcPct val="15000"/>
            </a:spcAft>
            <a:buChar char="••"/>
          </a:pPr>
          <a:r>
            <a:rPr lang="en-US" sz="2000" kern="1200" dirty="0">
              <a:solidFill>
                <a:schemeClr val="accent1"/>
              </a:solidFill>
            </a:rPr>
            <a:t>Asahi was entering new markets and needed to be responsive to customer demands.</a:t>
          </a:r>
        </a:p>
        <a:p>
          <a:pPr marL="228600" lvl="1" indent="-228600" algn="l" defTabSz="889000">
            <a:lnSpc>
              <a:spcPct val="90000"/>
            </a:lnSpc>
            <a:spcBef>
              <a:spcPct val="0"/>
            </a:spcBef>
            <a:spcAft>
              <a:spcPct val="15000"/>
            </a:spcAft>
            <a:buChar char="••"/>
          </a:pPr>
          <a:r>
            <a:rPr lang="en-US" sz="2000" kern="1200" dirty="0">
              <a:solidFill>
                <a:schemeClr val="accent1"/>
              </a:solidFill>
            </a:rPr>
            <a:t>The company’s aggressive five year growth plan highlighted the need to improve processes, and increase efficiencies in production.</a:t>
          </a:r>
        </a:p>
        <a:p>
          <a:pPr marL="228600" lvl="1" indent="-228600" algn="l" defTabSz="889000">
            <a:lnSpc>
              <a:spcPct val="90000"/>
            </a:lnSpc>
            <a:spcBef>
              <a:spcPct val="0"/>
            </a:spcBef>
            <a:spcAft>
              <a:spcPct val="15000"/>
            </a:spcAft>
            <a:buChar char="••"/>
          </a:pPr>
          <a:endParaRPr lang="en-US" sz="2000" kern="1200" dirty="0">
            <a:solidFill>
              <a:schemeClr val="accent1"/>
            </a:solidFill>
          </a:endParaRPr>
        </a:p>
      </dsp:txBody>
      <dsp:txXfrm rot="-5400000">
        <a:off x="1224503" y="234404"/>
        <a:ext cx="6423785" cy="1263694"/>
      </dsp:txXfrm>
    </dsp:sp>
    <dsp:sp modelId="{B13375F0-5E05-492C-9676-503D8899E0F0}">
      <dsp:nvSpPr>
        <dsp:cNvPr id="0" name=""/>
        <dsp:cNvSpPr/>
      </dsp:nvSpPr>
      <dsp:spPr>
        <a:xfrm rot="5400000">
          <a:off x="-278461" y="2183483"/>
          <a:ext cx="1720073" cy="1204051"/>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t>Training Solution </a:t>
          </a:r>
        </a:p>
      </dsp:txBody>
      <dsp:txXfrm rot="-5400000">
        <a:off x="-20449" y="2527498"/>
        <a:ext cx="1204051" cy="516022"/>
      </dsp:txXfrm>
    </dsp:sp>
    <dsp:sp modelId="{75AC637D-09B6-4C63-8E09-8FE5D55B9326}">
      <dsp:nvSpPr>
        <dsp:cNvPr id="0" name=""/>
        <dsp:cNvSpPr/>
      </dsp:nvSpPr>
      <dsp:spPr>
        <a:xfrm rot="5400000">
          <a:off x="3733473" y="-605799"/>
          <a:ext cx="1433304" cy="649214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accent1"/>
              </a:solidFill>
            </a:rPr>
            <a:t>Operations Management, Supervision and Management, Lean Manufacturing (Total Productive Maintenance, Problem Solving, Workplace organization) and Six Sigma to eliminate defects</a:t>
          </a:r>
          <a:r>
            <a:rPr lang="en-US" sz="2200" kern="1200" dirty="0">
              <a:solidFill>
                <a:schemeClr val="accent1"/>
              </a:solidFill>
            </a:rPr>
            <a:t>.</a:t>
          </a:r>
        </a:p>
      </dsp:txBody>
      <dsp:txXfrm rot="-5400000">
        <a:off x="1204051" y="1993591"/>
        <a:ext cx="6422180" cy="1293368"/>
      </dsp:txXfrm>
    </dsp:sp>
    <dsp:sp modelId="{AF5D2AAE-D86F-4119-8D0F-4E24BD62494A}">
      <dsp:nvSpPr>
        <dsp:cNvPr id="0" name=""/>
        <dsp:cNvSpPr/>
      </dsp:nvSpPr>
      <dsp:spPr>
        <a:xfrm rot="5400000">
          <a:off x="-278461" y="4184832"/>
          <a:ext cx="1720073" cy="1204051"/>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a:t>Outcomes</a:t>
          </a:r>
        </a:p>
      </dsp:txBody>
      <dsp:txXfrm rot="-5400000">
        <a:off x="-20449" y="4528847"/>
        <a:ext cx="1204051" cy="516022"/>
      </dsp:txXfrm>
    </dsp:sp>
    <dsp:sp modelId="{734B843F-38AF-40AD-9C2D-1BC9150AE2D4}">
      <dsp:nvSpPr>
        <dsp:cNvPr id="0" name=""/>
        <dsp:cNvSpPr/>
      </dsp:nvSpPr>
      <dsp:spPr>
        <a:xfrm rot="5400000">
          <a:off x="3448600" y="1234113"/>
          <a:ext cx="2003050" cy="649214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977900">
            <a:lnSpc>
              <a:spcPct val="90000"/>
            </a:lnSpc>
            <a:spcBef>
              <a:spcPct val="0"/>
            </a:spcBef>
            <a:spcAft>
              <a:spcPct val="15000"/>
            </a:spcAft>
            <a:buChar char="••"/>
          </a:pPr>
          <a:r>
            <a:rPr lang="en-US" sz="2200" kern="1200" dirty="0">
              <a:solidFill>
                <a:schemeClr val="accent1"/>
              </a:solidFill>
            </a:rPr>
            <a:t>Invented a new pressure testing tool which reduced assembly time by 40% </a:t>
          </a:r>
        </a:p>
        <a:p>
          <a:pPr marL="228600" lvl="1" indent="-228600" algn="l" defTabSz="977900">
            <a:lnSpc>
              <a:spcPct val="90000"/>
            </a:lnSpc>
            <a:spcBef>
              <a:spcPct val="0"/>
            </a:spcBef>
            <a:spcAft>
              <a:spcPct val="15000"/>
            </a:spcAft>
            <a:buChar char="••"/>
          </a:pPr>
          <a:r>
            <a:rPr lang="en-US" sz="2200" kern="1200" dirty="0">
              <a:solidFill>
                <a:schemeClr val="accent1"/>
              </a:solidFill>
            </a:rPr>
            <a:t>Increased labor productivity rate (output) from 31% to 74%.</a:t>
          </a:r>
        </a:p>
        <a:p>
          <a:pPr marL="228600" lvl="1" indent="-228600" algn="l" defTabSz="977900">
            <a:lnSpc>
              <a:spcPct val="90000"/>
            </a:lnSpc>
            <a:spcBef>
              <a:spcPct val="0"/>
            </a:spcBef>
            <a:spcAft>
              <a:spcPct val="15000"/>
            </a:spcAft>
            <a:buChar char="••"/>
          </a:pPr>
          <a:r>
            <a:rPr lang="en-US" sz="2200" kern="1200" dirty="0">
              <a:solidFill>
                <a:schemeClr val="accent1"/>
              </a:solidFill>
            </a:rPr>
            <a:t>Added 10 new employees, and all trainees rec’d wage increases.</a:t>
          </a:r>
        </a:p>
        <a:p>
          <a:pPr marL="228600" lvl="1" indent="-228600" algn="l" defTabSz="1066800">
            <a:lnSpc>
              <a:spcPct val="90000"/>
            </a:lnSpc>
            <a:spcBef>
              <a:spcPct val="0"/>
            </a:spcBef>
            <a:spcAft>
              <a:spcPct val="15000"/>
            </a:spcAft>
            <a:buChar char="••"/>
          </a:pPr>
          <a:endParaRPr lang="en-US" sz="2400" kern="1200" dirty="0">
            <a:solidFill>
              <a:schemeClr val="accent1"/>
            </a:solidFill>
          </a:endParaRPr>
        </a:p>
      </dsp:txBody>
      <dsp:txXfrm rot="-5400000">
        <a:off x="1204052" y="3576443"/>
        <a:ext cx="6394367" cy="1807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07FFF-11B1-4AFD-9C84-68C834FABAFE}">
      <dsp:nvSpPr>
        <dsp:cNvPr id="0" name=""/>
        <dsp:cNvSpPr/>
      </dsp:nvSpPr>
      <dsp:spPr>
        <a:xfrm>
          <a:off x="560069" y="0"/>
          <a:ext cx="6347460" cy="339447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6D3738-3724-48BD-8991-B9D71C659891}">
      <dsp:nvSpPr>
        <dsp:cNvPr id="0" name=""/>
        <dsp:cNvSpPr/>
      </dsp:nvSpPr>
      <dsp:spPr>
        <a:xfrm>
          <a:off x="2552" y="1018341"/>
          <a:ext cx="1658332" cy="1357788"/>
        </a:xfrm>
        <a:prstGeom prst="roundRect">
          <a:avLst/>
        </a:prstGeom>
        <a:solidFill>
          <a:srgbClr val="C0AB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Welfare to Work (Boston)</a:t>
          </a:r>
        </a:p>
        <a:p>
          <a:pPr lvl="0" algn="ctr" defTabSz="622300" rtl="0">
            <a:lnSpc>
              <a:spcPct val="90000"/>
            </a:lnSpc>
            <a:spcBef>
              <a:spcPct val="0"/>
            </a:spcBef>
            <a:spcAft>
              <a:spcPct val="35000"/>
            </a:spcAft>
          </a:pPr>
          <a:r>
            <a:rPr lang="en-US" sz="1200" kern="1200" dirty="0" smtClean="0"/>
            <a:t>1997</a:t>
          </a:r>
          <a:endParaRPr lang="en-US" sz="1200" kern="1200" dirty="0"/>
        </a:p>
      </dsp:txBody>
      <dsp:txXfrm>
        <a:off x="68834" y="1084623"/>
        <a:ext cx="1525768" cy="1225224"/>
      </dsp:txXfrm>
    </dsp:sp>
    <dsp:sp modelId="{34EFE823-55CA-445A-B1EF-C42336D4CE28}">
      <dsp:nvSpPr>
        <dsp:cNvPr id="0" name=""/>
        <dsp:cNvSpPr/>
      </dsp:nvSpPr>
      <dsp:spPr>
        <a:xfrm>
          <a:off x="1937273" y="1018341"/>
          <a:ext cx="1658332" cy="1357788"/>
        </a:xfrm>
        <a:prstGeom prst="roundRect">
          <a:avLst/>
        </a:prstGeom>
        <a:solidFill>
          <a:srgbClr val="9470C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Extended Care Career Ladder Initiative (</a:t>
          </a:r>
          <a:r>
            <a:rPr lang="en-US" sz="1400" kern="1200" dirty="0" err="1" smtClean="0"/>
            <a:t>CommCorp</a:t>
          </a:r>
          <a:r>
            <a:rPr lang="en-US" sz="1400" kern="1200" dirty="0" smtClean="0"/>
            <a:t>)</a:t>
          </a:r>
        </a:p>
        <a:p>
          <a:pPr lvl="0" algn="ctr" defTabSz="622300" rtl="0">
            <a:lnSpc>
              <a:spcPct val="90000"/>
            </a:lnSpc>
            <a:spcBef>
              <a:spcPct val="0"/>
            </a:spcBef>
            <a:spcAft>
              <a:spcPct val="35000"/>
            </a:spcAft>
          </a:pPr>
          <a:r>
            <a:rPr lang="en-US" sz="1300" kern="1200" dirty="0" smtClean="0"/>
            <a:t>(</a:t>
          </a:r>
          <a:r>
            <a:rPr lang="en-US" sz="1200" kern="1200" dirty="0" smtClean="0"/>
            <a:t>Created by Legislature in 2000)</a:t>
          </a:r>
          <a:endParaRPr lang="en-US" sz="1200" kern="1200" dirty="0"/>
        </a:p>
      </dsp:txBody>
      <dsp:txXfrm>
        <a:off x="2003555" y="1084623"/>
        <a:ext cx="1525768" cy="1225224"/>
      </dsp:txXfrm>
    </dsp:sp>
    <dsp:sp modelId="{D990D058-5D8B-4787-BF17-AA80B3833FCF}">
      <dsp:nvSpPr>
        <dsp:cNvPr id="0" name=""/>
        <dsp:cNvSpPr/>
      </dsp:nvSpPr>
      <dsp:spPr>
        <a:xfrm>
          <a:off x="3871994" y="1018341"/>
          <a:ext cx="1658332" cy="1357788"/>
        </a:xfrm>
        <a:prstGeom prst="roundRect">
          <a:avLst/>
        </a:prstGeom>
        <a:solidFill>
          <a:srgbClr val="6E3F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Early experimentation with blended funding (</a:t>
          </a:r>
          <a:r>
            <a:rPr lang="en-US" sz="1400" kern="1200" dirty="0" err="1" smtClean="0"/>
            <a:t>CommCorp</a:t>
          </a:r>
          <a:r>
            <a:rPr lang="en-US" sz="1400" kern="1200" dirty="0" smtClean="0"/>
            <a:t>)</a:t>
          </a:r>
        </a:p>
        <a:p>
          <a:pPr lvl="0" algn="ctr" defTabSz="622300" rtl="0">
            <a:lnSpc>
              <a:spcPct val="90000"/>
            </a:lnSpc>
            <a:spcBef>
              <a:spcPct val="0"/>
            </a:spcBef>
            <a:spcAft>
              <a:spcPct val="35000"/>
            </a:spcAft>
          </a:pPr>
          <a:r>
            <a:rPr lang="en-US" sz="1200" kern="1200" dirty="0" smtClean="0"/>
            <a:t>(2002-2006)</a:t>
          </a:r>
          <a:endParaRPr lang="en-US" sz="1200" kern="1200" dirty="0"/>
        </a:p>
      </dsp:txBody>
      <dsp:txXfrm>
        <a:off x="3938276" y="1084623"/>
        <a:ext cx="1525768" cy="1225224"/>
      </dsp:txXfrm>
    </dsp:sp>
    <dsp:sp modelId="{9F19C79C-29AC-431D-A307-42C831D2681D}">
      <dsp:nvSpPr>
        <dsp:cNvPr id="0" name=""/>
        <dsp:cNvSpPr/>
      </dsp:nvSpPr>
      <dsp:spPr>
        <a:xfrm>
          <a:off x="5806715" y="1018341"/>
          <a:ext cx="1658332" cy="13577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Workforce Competitiveness Trust Fund (</a:t>
          </a:r>
          <a:r>
            <a:rPr lang="en-US" sz="1400" kern="1200" dirty="0" err="1" smtClean="0"/>
            <a:t>CommCorp</a:t>
          </a:r>
          <a:r>
            <a:rPr lang="en-US" sz="1400" kern="1200" dirty="0" smtClean="0"/>
            <a:t>) </a:t>
          </a:r>
          <a:r>
            <a:rPr lang="en-US" sz="1300" kern="1200" dirty="0" smtClean="0"/>
            <a:t>(</a:t>
          </a:r>
          <a:r>
            <a:rPr lang="en-US" sz="1200" kern="1200" dirty="0" smtClean="0"/>
            <a:t>Created by Legislature in 2006)</a:t>
          </a:r>
          <a:endParaRPr lang="en-US" sz="1200" kern="1200" dirty="0"/>
        </a:p>
      </dsp:txBody>
      <dsp:txXfrm>
        <a:off x="5872997" y="1084623"/>
        <a:ext cx="1525768" cy="122522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6"/>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6"/>
            <a:ext cx="3038475" cy="466725"/>
          </a:xfrm>
          <a:prstGeom prst="rect">
            <a:avLst/>
          </a:prstGeom>
        </p:spPr>
        <p:txBody>
          <a:bodyPr vert="horz" lIns="91440" tIns="45720" rIns="91440" bIns="45720" rtlCol="0"/>
          <a:lstStyle>
            <a:lvl1pPr algn="r">
              <a:defRPr sz="1200"/>
            </a:lvl1pPr>
          </a:lstStyle>
          <a:p>
            <a:fld id="{5DE9D9CC-AD60-4F2D-8EB8-DB2527E3D04E}" type="datetimeFigureOut">
              <a:rPr lang="en-US" smtClean="0"/>
              <a:t>3/15/2020</a:t>
            </a:fld>
            <a:endParaRPr lang="en-US"/>
          </a:p>
        </p:txBody>
      </p:sp>
      <p:sp>
        <p:nvSpPr>
          <p:cNvPr id="4" name="Footer Placeholder 3"/>
          <p:cNvSpPr>
            <a:spLocks noGrp="1"/>
          </p:cNvSpPr>
          <p:nvPr>
            <p:ph type="ftr" sz="quarter" idx="2"/>
          </p:nvPr>
        </p:nvSpPr>
        <p:spPr>
          <a:xfrm>
            <a:off x="3" y="8829681"/>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81"/>
            <a:ext cx="3038475" cy="466725"/>
          </a:xfrm>
          <a:prstGeom prst="rect">
            <a:avLst/>
          </a:prstGeom>
        </p:spPr>
        <p:txBody>
          <a:bodyPr vert="horz" lIns="91440" tIns="45720" rIns="91440" bIns="45720" rtlCol="0" anchor="b"/>
          <a:lstStyle>
            <a:lvl1pPr algn="r">
              <a:defRPr sz="1200"/>
            </a:lvl1pPr>
          </a:lstStyle>
          <a:p>
            <a:fld id="{3B44B478-80E5-407E-98A5-78F6E5F37DB9}" type="slidenum">
              <a:rPr lang="en-US" smtClean="0"/>
              <a:t>‹#›</a:t>
            </a:fld>
            <a:endParaRPr lang="en-US"/>
          </a:p>
        </p:txBody>
      </p:sp>
    </p:spTree>
    <p:extLst>
      <p:ext uri="{BB962C8B-B14F-4D97-AF65-F5344CB8AC3E}">
        <p14:creationId xmlns:p14="http://schemas.microsoft.com/office/powerpoint/2010/main" val="3137113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42" y="0"/>
            <a:ext cx="3037840" cy="464820"/>
          </a:xfrm>
          <a:prstGeom prst="rect">
            <a:avLst/>
          </a:prstGeom>
        </p:spPr>
        <p:txBody>
          <a:bodyPr vert="horz" lIns="93177" tIns="46589" rIns="93177" bIns="46589" rtlCol="0"/>
          <a:lstStyle>
            <a:lvl1pPr algn="r">
              <a:defRPr sz="1200"/>
            </a:lvl1pPr>
          </a:lstStyle>
          <a:p>
            <a:fld id="{0D3D90F2-A956-441C-9061-0B5DE655430E}" type="datetimeFigureOut">
              <a:rPr lang="en-US" smtClean="0"/>
              <a:t>3/15/2020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2" y="8829968"/>
            <a:ext cx="3037840" cy="464820"/>
          </a:xfrm>
          <a:prstGeom prst="rect">
            <a:avLst/>
          </a:prstGeom>
        </p:spPr>
        <p:txBody>
          <a:bodyPr vert="horz" lIns="93177" tIns="46589" rIns="93177" bIns="46589" rtlCol="0" anchor="b"/>
          <a:lstStyle>
            <a:lvl1pPr algn="r">
              <a:defRPr sz="1200"/>
            </a:lvl1pPr>
          </a:lstStyle>
          <a:p>
            <a:fld id="{6570BB12-FC7F-40AE-A291-732ED88D335E}" type="slidenum">
              <a:rPr lang="en-US" smtClean="0"/>
              <a:t>‹#›</a:t>
            </a:fld>
            <a:endParaRPr lang="en-US" dirty="0"/>
          </a:p>
        </p:txBody>
      </p:sp>
    </p:spTree>
    <p:extLst>
      <p:ext uri="{BB962C8B-B14F-4D97-AF65-F5344CB8AC3E}">
        <p14:creationId xmlns:p14="http://schemas.microsoft.com/office/powerpoint/2010/main" val="1085912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70BB12-FC7F-40AE-A291-732ED88D335E}" type="slidenum">
              <a:rPr lang="en-US" smtClean="0"/>
              <a:t>1</a:t>
            </a:fld>
            <a:endParaRPr lang="en-US" dirty="0"/>
          </a:p>
        </p:txBody>
      </p:sp>
    </p:spTree>
    <p:extLst>
      <p:ext uri="{BB962C8B-B14F-4D97-AF65-F5344CB8AC3E}">
        <p14:creationId xmlns:p14="http://schemas.microsoft.com/office/powerpoint/2010/main" val="12410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570BB12-FC7F-40AE-A291-732ED88D335E}" type="slidenum">
              <a:rPr lang="en-US" smtClean="0"/>
              <a:t>3</a:t>
            </a:fld>
            <a:endParaRPr lang="en-US" dirty="0"/>
          </a:p>
        </p:txBody>
      </p:sp>
    </p:spTree>
    <p:extLst>
      <p:ext uri="{BB962C8B-B14F-4D97-AF65-F5344CB8AC3E}">
        <p14:creationId xmlns:p14="http://schemas.microsoft.com/office/powerpoint/2010/main" val="2561150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70BB12-FC7F-40AE-A291-732ED88D335E}" type="slidenum">
              <a:rPr lang="en-US" smtClean="0"/>
              <a:t>4</a:t>
            </a:fld>
            <a:endParaRPr lang="en-US" dirty="0"/>
          </a:p>
        </p:txBody>
      </p:sp>
    </p:spTree>
    <p:extLst>
      <p:ext uri="{BB962C8B-B14F-4D97-AF65-F5344CB8AC3E}">
        <p14:creationId xmlns:p14="http://schemas.microsoft.com/office/powerpoint/2010/main" val="125371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70BB12-FC7F-40AE-A291-732ED88D335E}" type="slidenum">
              <a:rPr lang="en-US" smtClean="0"/>
              <a:t>5</a:t>
            </a:fld>
            <a:endParaRPr lang="en-US" dirty="0"/>
          </a:p>
        </p:txBody>
      </p:sp>
    </p:spTree>
    <p:extLst>
      <p:ext uri="{BB962C8B-B14F-4D97-AF65-F5344CB8AC3E}">
        <p14:creationId xmlns:p14="http://schemas.microsoft.com/office/powerpoint/2010/main" val="2519019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70BB12-FC7F-40AE-A291-732ED88D335E}" type="slidenum">
              <a:rPr lang="en-US" smtClean="0"/>
              <a:t>6</a:t>
            </a:fld>
            <a:endParaRPr lang="en-US" dirty="0"/>
          </a:p>
        </p:txBody>
      </p:sp>
    </p:spTree>
    <p:extLst>
      <p:ext uri="{BB962C8B-B14F-4D97-AF65-F5344CB8AC3E}">
        <p14:creationId xmlns:p14="http://schemas.microsoft.com/office/powerpoint/2010/main" val="1739395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70BB12-FC7F-40AE-A291-732ED88D335E}" type="slidenum">
              <a:rPr lang="en-US" smtClean="0"/>
              <a:t>7</a:t>
            </a:fld>
            <a:endParaRPr lang="en-US" dirty="0"/>
          </a:p>
        </p:txBody>
      </p:sp>
    </p:spTree>
    <p:extLst>
      <p:ext uri="{BB962C8B-B14F-4D97-AF65-F5344CB8AC3E}">
        <p14:creationId xmlns:p14="http://schemas.microsoft.com/office/powerpoint/2010/main" val="1220449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70BB12-FC7F-40AE-A291-732ED88D335E}" type="slidenum">
              <a:rPr lang="en-US" smtClean="0"/>
              <a:t>8</a:t>
            </a:fld>
            <a:endParaRPr lang="en-US" dirty="0"/>
          </a:p>
        </p:txBody>
      </p:sp>
    </p:spTree>
    <p:extLst>
      <p:ext uri="{BB962C8B-B14F-4D97-AF65-F5344CB8AC3E}">
        <p14:creationId xmlns:p14="http://schemas.microsoft.com/office/powerpoint/2010/main" val="2974410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4504C2-16AC-4224-B031-00AF83D720BD}" type="slidenum">
              <a:rPr lang="en-US" smtClean="0"/>
              <a:t>11</a:t>
            </a:fld>
            <a:endParaRPr lang="en-US"/>
          </a:p>
        </p:txBody>
      </p:sp>
    </p:spTree>
    <p:extLst>
      <p:ext uri="{BB962C8B-B14F-4D97-AF65-F5344CB8AC3E}">
        <p14:creationId xmlns:p14="http://schemas.microsoft.com/office/powerpoint/2010/main" val="3270818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4504C2-16AC-4224-B031-00AF83D720BD}" type="slidenum">
              <a:rPr lang="en-US" smtClean="0"/>
              <a:t>12</a:t>
            </a:fld>
            <a:endParaRPr lang="en-US"/>
          </a:p>
        </p:txBody>
      </p:sp>
    </p:spTree>
    <p:extLst>
      <p:ext uri="{BB962C8B-B14F-4D97-AF65-F5344CB8AC3E}">
        <p14:creationId xmlns:p14="http://schemas.microsoft.com/office/powerpoint/2010/main" val="2590641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590800"/>
            <a:ext cx="91440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Rectangle 6"/>
          <p:cNvSpPr/>
          <p:nvPr userDrawn="1"/>
        </p:nvSpPr>
        <p:spPr>
          <a:xfrm>
            <a:off x="0" y="-790575"/>
            <a:ext cx="9144000" cy="34575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2667000"/>
            <a:ext cx="1295400" cy="419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914400"/>
            <a:ext cx="9144000" cy="3457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33400" y="6019800"/>
            <a:ext cx="8153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WTFP_Logo_H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19400" y="6019800"/>
            <a:ext cx="3327294" cy="52582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0" y="152400"/>
            <a:ext cx="9144000" cy="2514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3810000"/>
            <a:ext cx="1295400" cy="3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0" y="2590800"/>
            <a:ext cx="9144000" cy="1752600"/>
          </a:xfrm>
          <a:solidFill>
            <a:schemeClr val="bg1"/>
          </a:solidFill>
        </p:spPr>
        <p:txBody>
          <a:bodyPr anchor="t"/>
          <a:lstStyle>
            <a:lvl1pPr algn="ctr">
              <a:defRPr sz="4000" b="1" cap="none" baseline="0"/>
            </a:lvl1pPr>
          </a:lstStyle>
          <a:p>
            <a:r>
              <a:rPr lang="en-US" dirty="0"/>
              <a:t/>
            </a:r>
            <a:br>
              <a:rPr lang="en-US" dirty="0"/>
            </a:br>
            <a:r>
              <a:rPr lang="en-US" dirty="0"/>
              <a:t>Click to edit Master title style</a:t>
            </a:r>
          </a:p>
        </p:txBody>
      </p:sp>
      <p:sp>
        <p:nvSpPr>
          <p:cNvPr id="8" name="Rectangle 7"/>
          <p:cNvSpPr/>
          <p:nvPr userDrawn="1"/>
        </p:nvSpPr>
        <p:spPr>
          <a:xfrm>
            <a:off x="0" y="0"/>
            <a:ext cx="9144000" cy="2514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solidFill>
            <a:schemeClr val="bg1"/>
          </a:solidFill>
        </p:spPr>
        <p:txBody>
          <a:bodyPr/>
          <a:lstStyle>
            <a:lvl1pPr>
              <a:defRPr sz="2800">
                <a:solidFill>
                  <a:schemeClr val="accent1"/>
                </a:solidFill>
              </a:defRPr>
            </a:lvl1pPr>
            <a:lvl2pPr>
              <a:defRPr sz="2400">
                <a:solidFill>
                  <a:schemeClr val="accent1"/>
                </a:solidFill>
              </a:defRPr>
            </a:lvl2pPr>
            <a:lvl3pPr>
              <a:defRPr sz="2000">
                <a:solidFill>
                  <a:schemeClr val="accent1"/>
                </a:solidFill>
              </a:defRPr>
            </a:lvl3pPr>
            <a:lvl4pPr>
              <a:defRPr sz="18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a:solidFill>
            <a:schemeClr val="bg1"/>
          </a:solidFill>
        </p:spPr>
        <p:txBody>
          <a:bodyPr/>
          <a:lstStyle>
            <a:lvl1pPr>
              <a:defRPr sz="2800">
                <a:solidFill>
                  <a:schemeClr val="accent1"/>
                </a:solidFill>
              </a:defRPr>
            </a:lvl1pPr>
            <a:lvl2pPr>
              <a:defRPr sz="2400">
                <a:solidFill>
                  <a:schemeClr val="accent1"/>
                </a:solidFill>
              </a:defRPr>
            </a:lvl2pPr>
            <a:lvl3pPr>
              <a:defRPr sz="2000">
                <a:solidFill>
                  <a:schemeClr val="accent1"/>
                </a:solidFill>
              </a:defRPr>
            </a:lvl3pPr>
            <a:lvl4pPr>
              <a:defRPr sz="18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solidFill>
            <a:schemeClr val="bg1"/>
          </a:solidFill>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solidFill>
                  <a:schemeClr val="accent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a:solidFill>
            <a:schemeClr val="bg1"/>
          </a:solidFill>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solidFill>
            <a:schemeClr val="bg1"/>
          </a:solidFill>
        </p:spPr>
        <p:txBody>
          <a:bodyPr/>
          <a:lstStyle>
            <a:lvl1pPr>
              <a:defRPr sz="24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solidFill>
                  <a:schemeClr val="accent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609600"/>
            <a:ext cx="5486400" cy="566738"/>
          </a:xfrm>
        </p:spPr>
        <p:txBody>
          <a:bodyPr anchor="b"/>
          <a:lstStyle>
            <a:lvl1pPr algn="l">
              <a:defRPr sz="2000" b="1">
                <a:solidFill>
                  <a:schemeClr val="accent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1219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34000"/>
            <a:ext cx="5486400" cy="804862"/>
          </a:xfrm>
        </p:spPr>
        <p:txBody>
          <a:bodyPr/>
          <a:lstStyle>
            <a:lvl1pPr marL="0" indent="0">
              <a:buNone/>
              <a:defRPr sz="14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200" y="1600200"/>
            <a:ext cx="7467600" cy="4525963"/>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0"/>
            <a:ext cx="121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ectangle 8"/>
          <p:cNvSpPr/>
          <p:nvPr/>
        </p:nvSpPr>
        <p:spPr>
          <a:xfrm>
            <a:off x="0" y="0"/>
            <a:ext cx="1143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n>
                <a:noFill/>
              </a:ln>
            </a:endParaRPr>
          </a:p>
        </p:txBody>
      </p:sp>
      <p:sp>
        <p:nvSpPr>
          <p:cNvPr id="2" name="Title Placeholder 1"/>
          <p:cNvSpPr>
            <a:spLocks noGrp="1"/>
          </p:cNvSpPr>
          <p:nvPr>
            <p:ph type="title"/>
          </p:nvPr>
        </p:nvSpPr>
        <p:spPr>
          <a:xfrm>
            <a:off x="1219200" y="274638"/>
            <a:ext cx="7467600" cy="1143000"/>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3" name="Slide Number Placeholder 4"/>
          <p:cNvSpPr txBox="1">
            <a:spLocks/>
          </p:cNvSpPr>
          <p:nvPr/>
        </p:nvSpPr>
        <p:spPr>
          <a:xfrm>
            <a:off x="5257800" y="6248400"/>
            <a:ext cx="3505200" cy="2889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accent1"/>
                </a:solidFill>
                <a:effectLst/>
                <a:uLnTx/>
                <a:uFillTx/>
                <a:latin typeface="+mn-lt"/>
                <a:ea typeface="+mn-ea"/>
                <a:cs typeface="+mn-cs"/>
              </a:rPr>
              <a:t> © 2015 Commonwealth Corporation  </a:t>
            </a:r>
            <a:fld id="{E09F24CA-BA18-4315-9CF8-4F0C83CDE78C}" type="slidenum">
              <a:rPr kumimoji="0" lang="en-US" sz="1000" b="0" i="0" u="none" strike="noStrike" kern="1200" cap="none" spc="0" normalizeH="0" baseline="0" noProof="0" smtClean="0">
                <a:ln>
                  <a:noFill/>
                </a:ln>
                <a:solidFill>
                  <a:schemeClr val="accent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accen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xStyles>
    <p:titleStyle>
      <a:lvl1pPr algn="ctr" defTabSz="914400" rtl="0" eaLnBrk="1" latinLnBrk="0" hangingPunct="1">
        <a:spcBef>
          <a:spcPct val="0"/>
        </a:spcBef>
        <a:buNone/>
        <a:defRPr sz="3600" b="1"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50" y="-381000"/>
            <a:ext cx="9144000" cy="1905000"/>
          </a:xfrm>
        </p:spPr>
        <p:txBody>
          <a:bodyPr>
            <a:normAutofit fontScale="90000"/>
          </a:bodyPr>
          <a:lstStyle/>
          <a:p>
            <a:r>
              <a:rPr lang="en-US" sz="4000" dirty="0">
                <a:solidFill>
                  <a:schemeClr val="bg2"/>
                </a:solidFill>
              </a:rPr>
              <a:t/>
            </a:r>
            <a:br>
              <a:rPr lang="en-US" sz="4000" dirty="0">
                <a:solidFill>
                  <a:schemeClr val="bg2"/>
                </a:solidFill>
              </a:rPr>
            </a:br>
            <a:r>
              <a:rPr lang="en-US" sz="4900" dirty="0">
                <a:solidFill>
                  <a:schemeClr val="bg2"/>
                </a:solidFill>
              </a:rPr>
              <a:t/>
            </a:r>
            <a:br>
              <a:rPr lang="en-US" sz="4900" dirty="0">
                <a:solidFill>
                  <a:schemeClr val="bg2"/>
                </a:solidFill>
              </a:rPr>
            </a:br>
            <a:r>
              <a:rPr lang="en-US" sz="4000" dirty="0" smtClean="0">
                <a:solidFill>
                  <a:schemeClr val="bg2"/>
                </a:solidFill>
              </a:rPr>
              <a:t>New England Board of Higher Education</a:t>
            </a:r>
            <a:br>
              <a:rPr lang="en-US" sz="4000" dirty="0" smtClean="0">
                <a:solidFill>
                  <a:schemeClr val="bg2"/>
                </a:solidFill>
              </a:rPr>
            </a:br>
            <a:r>
              <a:rPr lang="en-US" sz="4000" dirty="0" smtClean="0">
                <a:solidFill>
                  <a:schemeClr val="bg2"/>
                </a:solidFill>
              </a:rPr>
              <a:t>Legislative Advisory Committee Meeting </a:t>
            </a:r>
            <a:br>
              <a:rPr lang="en-US" sz="4000" dirty="0" smtClean="0">
                <a:solidFill>
                  <a:schemeClr val="bg2"/>
                </a:solidFill>
              </a:rPr>
            </a:br>
            <a:r>
              <a:rPr lang="en-US" sz="1800" dirty="0" smtClean="0">
                <a:solidFill>
                  <a:schemeClr val="bg2"/>
                </a:solidFill>
              </a:rPr>
              <a:t>March 16, 2020</a:t>
            </a:r>
            <a:endParaRPr lang="en-US" sz="1800" dirty="0">
              <a:solidFill>
                <a:schemeClr val="bg1"/>
              </a:solidFill>
            </a:endParaRPr>
          </a:p>
        </p:txBody>
      </p:sp>
      <p:sp>
        <p:nvSpPr>
          <p:cNvPr id="3" name="Subtitle 2"/>
          <p:cNvSpPr>
            <a:spLocks noGrp="1"/>
          </p:cNvSpPr>
          <p:nvPr>
            <p:ph type="subTitle" idx="1"/>
          </p:nvPr>
        </p:nvSpPr>
        <p:spPr>
          <a:xfrm>
            <a:off x="1371600" y="3048000"/>
            <a:ext cx="6400800" cy="1752600"/>
          </a:xfrm>
        </p:spPr>
        <p:txBody>
          <a:bodyPr>
            <a:normAutofit/>
          </a:bodyPr>
          <a:lstStyle/>
          <a:p>
            <a:endParaRPr lang="en-US" b="1" dirty="0">
              <a:solidFill>
                <a:schemeClr val="accent1"/>
              </a:solidFill>
            </a:endParaRPr>
          </a:p>
          <a:p>
            <a:endParaRPr lang="en-US" dirty="0">
              <a:solidFill>
                <a:schemeClr val="accent1"/>
              </a:solidFill>
            </a:endParaRPr>
          </a:p>
        </p:txBody>
      </p:sp>
      <p:sp>
        <p:nvSpPr>
          <p:cNvPr id="4" name="TextBox 3"/>
          <p:cNvSpPr txBox="1"/>
          <p:nvPr/>
        </p:nvSpPr>
        <p:spPr>
          <a:xfrm>
            <a:off x="1751300" y="2795597"/>
            <a:ext cx="5487700" cy="2769989"/>
          </a:xfrm>
          <a:prstGeom prst="rect">
            <a:avLst/>
          </a:prstGeom>
          <a:noFill/>
        </p:spPr>
        <p:txBody>
          <a:bodyPr wrap="square" rtlCol="0">
            <a:spAutoFit/>
          </a:bodyPr>
          <a:lstStyle/>
          <a:p>
            <a:pPr algn="ctr"/>
            <a:endParaRPr lang="en-US" sz="1600" b="1" dirty="0">
              <a:solidFill>
                <a:schemeClr val="accent1"/>
              </a:solidFill>
            </a:endParaRPr>
          </a:p>
          <a:p>
            <a:pPr lvl="0" algn="ctr"/>
            <a:r>
              <a:rPr lang="en-US" sz="3200" b="1" dirty="0" smtClean="0">
                <a:solidFill>
                  <a:srgbClr val="0079C1"/>
                </a:solidFill>
              </a:rPr>
              <a:t>Theresa Rowland</a:t>
            </a:r>
            <a:endParaRPr lang="en-US" sz="3200" b="1" dirty="0">
              <a:solidFill>
                <a:srgbClr val="0079C1"/>
              </a:solidFill>
            </a:endParaRPr>
          </a:p>
          <a:p>
            <a:pPr lvl="0" algn="ctr"/>
            <a:endParaRPr lang="en-US" sz="1400" b="1" dirty="0">
              <a:solidFill>
                <a:srgbClr val="0079C1"/>
              </a:solidFill>
            </a:endParaRPr>
          </a:p>
          <a:p>
            <a:pPr lvl="0" algn="ctr"/>
            <a:r>
              <a:rPr lang="en-US" sz="2000" b="1" dirty="0" smtClean="0">
                <a:solidFill>
                  <a:srgbClr val="0079C1"/>
                </a:solidFill>
              </a:rPr>
              <a:t>Interim CEO/Vice </a:t>
            </a:r>
            <a:r>
              <a:rPr lang="en-US" sz="2000" b="1" dirty="0" smtClean="0">
                <a:solidFill>
                  <a:srgbClr val="0079C1"/>
                </a:solidFill>
              </a:rPr>
              <a:t>President, Sector Strategies</a:t>
            </a:r>
            <a:endParaRPr lang="en-US" sz="2000" b="1" dirty="0">
              <a:solidFill>
                <a:srgbClr val="0079C1"/>
              </a:solidFill>
            </a:endParaRPr>
          </a:p>
          <a:p>
            <a:pPr algn="ctr"/>
            <a:endParaRPr lang="en-US" sz="1600" b="1" dirty="0">
              <a:solidFill>
                <a:schemeClr val="accent1"/>
              </a:solidFill>
            </a:endParaRPr>
          </a:p>
          <a:p>
            <a:pPr algn="ctr"/>
            <a:r>
              <a:rPr lang="en-US" sz="1600" b="1" dirty="0">
                <a:solidFill>
                  <a:schemeClr val="accent1"/>
                </a:solidFill>
              </a:rPr>
              <a:t>Commonwealth Corporation</a:t>
            </a:r>
          </a:p>
          <a:p>
            <a:pPr algn="ctr"/>
            <a:r>
              <a:rPr lang="en-US" sz="1400" dirty="0">
                <a:solidFill>
                  <a:schemeClr val="accent1"/>
                </a:solidFill>
              </a:rPr>
              <a:t>2 Oliver Street  - 5</a:t>
            </a:r>
            <a:r>
              <a:rPr lang="en-US" sz="1400" baseline="30000" dirty="0">
                <a:solidFill>
                  <a:schemeClr val="accent1"/>
                </a:solidFill>
              </a:rPr>
              <a:t>th</a:t>
            </a:r>
            <a:r>
              <a:rPr lang="en-US" sz="1400" dirty="0">
                <a:solidFill>
                  <a:schemeClr val="accent1"/>
                </a:solidFill>
              </a:rPr>
              <a:t> Floor </a:t>
            </a:r>
          </a:p>
          <a:p>
            <a:pPr algn="ctr"/>
            <a:r>
              <a:rPr lang="en-US" sz="1400" dirty="0">
                <a:solidFill>
                  <a:schemeClr val="accent1"/>
                </a:solidFill>
              </a:rPr>
              <a:t>Boston, Massachusetts 02109</a:t>
            </a:r>
          </a:p>
          <a:p>
            <a:pPr algn="ctr"/>
            <a:r>
              <a:rPr lang="en-US" sz="1400" dirty="0">
                <a:solidFill>
                  <a:schemeClr val="accent1"/>
                </a:solidFill>
              </a:rPr>
              <a:t>www.commcorp.org</a:t>
            </a:r>
          </a:p>
          <a:p>
            <a:endParaRPr lang="en-US" dirty="0"/>
          </a:p>
        </p:txBody>
      </p:sp>
      <p:pic>
        <p:nvPicPr>
          <p:cNvPr id="1027" name="Picture 3" descr="Y:\COMMUNICATIONS\S DRIVE\Logos\Other OrganizationsAgencies\EOLWD\EOLWD_HR (bl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924372"/>
            <a:ext cx="3070578" cy="814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094" y="4953000"/>
            <a:ext cx="2546412" cy="7876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Competitiveness Trust Fund</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657600"/>
            <a:ext cx="4038600" cy="3028950"/>
          </a:xfrm>
          <a:prstGeom prst="rect">
            <a:avLst/>
          </a:prstGeom>
        </p:spPr>
      </p:pic>
      <p:pic>
        <p:nvPicPr>
          <p:cNvPr id="1026" name="Picture 2" descr="Anthony_Graduation"/>
          <p:cNvPicPr>
            <a:picLocks noChangeAspect="1" noChangeArrowheads="1"/>
          </p:cNvPicPr>
          <p:nvPr/>
        </p:nvPicPr>
        <p:blipFill>
          <a:blip r:embed="rId3" cstate="print">
            <a:extLst>
              <a:ext uri="{28A0092B-C50C-407E-A947-70E740481C1C}">
                <a14:useLocalDpi xmlns:a14="http://schemas.microsoft.com/office/drawing/2010/main" val="0"/>
              </a:ext>
            </a:extLst>
          </a:blip>
          <a:srcRect t="6422"/>
          <a:stretch>
            <a:fillRect/>
          </a:stretch>
        </p:blipFill>
        <p:spPr bwMode="auto">
          <a:xfrm>
            <a:off x="4495799" y="3657600"/>
            <a:ext cx="4335557"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579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Features of Sector Programs</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q"/>
              <a:defRPr/>
            </a:pPr>
            <a:r>
              <a:rPr lang="en-US" dirty="0" smtClean="0"/>
              <a:t>Industry driven: significant </a:t>
            </a:r>
            <a:r>
              <a:rPr lang="en-US" dirty="0"/>
              <a:t>business engagement in program design (and often delivery) and placement/advancement</a:t>
            </a:r>
          </a:p>
          <a:p>
            <a:pPr>
              <a:buFont typeface="Wingdings" pitchFamily="2" charset="2"/>
              <a:buChar char="q"/>
              <a:defRPr/>
            </a:pPr>
            <a:r>
              <a:rPr lang="en-US" dirty="0"/>
              <a:t>Recruitment and screening processes, technical, work readiness and academic skills development all contextualized to target industry and occupation(s)</a:t>
            </a:r>
          </a:p>
          <a:p>
            <a:pPr>
              <a:buFont typeface="Wingdings" pitchFamily="2" charset="2"/>
              <a:buChar char="q"/>
              <a:defRPr/>
            </a:pPr>
            <a:r>
              <a:rPr lang="en-US" dirty="0"/>
              <a:t>Continuum of services, which might include preparation for and placement in initial position with support to prepare for and move to higher skill position(s) </a:t>
            </a:r>
          </a:p>
          <a:p>
            <a:pPr>
              <a:buFont typeface="Wingdings" pitchFamily="2" charset="2"/>
              <a:buChar char="q"/>
              <a:defRPr/>
            </a:pPr>
            <a:r>
              <a:rPr lang="en-US" dirty="0"/>
              <a:t>Career coaching, case management and other resources designed to support program success and employment retention and advancement</a:t>
            </a:r>
          </a:p>
        </p:txBody>
      </p:sp>
    </p:spTree>
    <p:extLst>
      <p:ext uri="{BB962C8B-B14F-4D97-AF65-F5344CB8AC3E}">
        <p14:creationId xmlns:p14="http://schemas.microsoft.com/office/powerpoint/2010/main" val="147713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Sector Strategies in MA began in late 1990’s</a:t>
            </a:r>
            <a:endParaRPr lang="en-US" dirty="0"/>
          </a:p>
        </p:txBody>
      </p:sp>
      <p:graphicFrame>
        <p:nvGraphicFramePr>
          <p:cNvPr id="4" name="Content Placeholder 3"/>
          <p:cNvGraphicFramePr>
            <a:graphicFrameLocks noGrp="1"/>
          </p:cNvGraphicFramePr>
          <p:nvPr>
            <p:ph idx="1"/>
            <p:extLst/>
          </p:nvPr>
        </p:nvGraphicFramePr>
        <p:xfrm>
          <a:off x="1219200" y="2057401"/>
          <a:ext cx="7467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349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Workforce Competitiveness Trust Fund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Created in 2006 Economic Development </a:t>
            </a:r>
            <a:r>
              <a:rPr lang="en-US" dirty="0"/>
              <a:t>bill </a:t>
            </a:r>
            <a:endParaRPr lang="en-US" dirty="0" smtClean="0"/>
          </a:p>
          <a:p>
            <a:r>
              <a:rPr lang="en-US" dirty="0"/>
              <a:t>Purpose is twofold:</a:t>
            </a:r>
          </a:p>
          <a:p>
            <a:pPr lvl="1"/>
            <a:r>
              <a:rPr lang="en-US" dirty="0"/>
              <a:t>Support the development &amp; implementation of employer and worker responsive programs to enhance worker skills, </a:t>
            </a:r>
            <a:r>
              <a:rPr lang="en-US" dirty="0" smtClean="0"/>
              <a:t>incomes</a:t>
            </a:r>
            <a:r>
              <a:rPr lang="en-US" dirty="0"/>
              <a:t>, productivity </a:t>
            </a:r>
            <a:r>
              <a:rPr lang="en-US" dirty="0" smtClean="0"/>
              <a:t>&amp; </a:t>
            </a:r>
            <a:r>
              <a:rPr lang="en-US" dirty="0"/>
              <a:t>retention and to increase the quality &amp; competitiveness of MA firms</a:t>
            </a:r>
          </a:p>
          <a:p>
            <a:r>
              <a:rPr lang="en-US" dirty="0" smtClean="0"/>
              <a:t>Requires partnerships with two or more employers with similar workforce needs</a:t>
            </a:r>
          </a:p>
          <a:p>
            <a:r>
              <a:rPr lang="en-US" dirty="0" smtClean="0"/>
              <a:t>Allows for incumbent worker &amp; pipeline training</a:t>
            </a:r>
          </a:p>
          <a:p>
            <a:r>
              <a:rPr lang="en-US" dirty="0" smtClean="0"/>
              <a:t>Provides funding for up to $500,000 and up to 3 years</a:t>
            </a:r>
          </a:p>
          <a:p>
            <a:r>
              <a:rPr lang="en-US" dirty="0" smtClean="0"/>
              <a:t>30% match</a:t>
            </a:r>
          </a:p>
          <a:p>
            <a:pPr lvl="1"/>
            <a:endParaRPr lang="en-US" dirty="0"/>
          </a:p>
          <a:p>
            <a:pPr lvl="1"/>
            <a:endParaRPr lang="en-US" dirty="0"/>
          </a:p>
        </p:txBody>
      </p:sp>
    </p:spTree>
    <p:extLst>
      <p:ext uri="{BB962C8B-B14F-4D97-AF65-F5344CB8AC3E}">
        <p14:creationId xmlns:p14="http://schemas.microsoft.com/office/powerpoint/2010/main" val="1358619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Workforce Competitiveness Trust Fund</a:t>
            </a:r>
            <a:endParaRPr lang="en-US" dirty="0"/>
          </a:p>
        </p:txBody>
      </p:sp>
      <p:sp>
        <p:nvSpPr>
          <p:cNvPr id="3" name="Content Placeholder 2"/>
          <p:cNvSpPr>
            <a:spLocks noGrp="1"/>
          </p:cNvSpPr>
          <p:nvPr>
            <p:ph idx="1"/>
          </p:nvPr>
        </p:nvSpPr>
        <p:spPr/>
        <p:txBody>
          <a:bodyPr>
            <a:normAutofit/>
          </a:bodyPr>
          <a:lstStyle/>
          <a:p>
            <a:r>
              <a:rPr lang="en-US" dirty="0" smtClean="0"/>
              <a:t>$38.5M appropriated since 2006</a:t>
            </a:r>
          </a:p>
          <a:p>
            <a:r>
              <a:rPr lang="en-US" dirty="0" smtClean="0"/>
              <a:t>2006: $18M in Economic Development Bill</a:t>
            </a:r>
          </a:p>
          <a:p>
            <a:r>
              <a:rPr lang="en-US" dirty="0" smtClean="0"/>
              <a:t>2012: $5M in Economic Development Bill</a:t>
            </a:r>
          </a:p>
          <a:p>
            <a:r>
              <a:rPr lang="en-US" dirty="0" smtClean="0"/>
              <a:t>FY16: First year in state budget $2M</a:t>
            </a:r>
          </a:p>
          <a:p>
            <a:r>
              <a:rPr lang="en-US" dirty="0" smtClean="0"/>
              <a:t>FY17: $500K</a:t>
            </a:r>
          </a:p>
          <a:p>
            <a:r>
              <a:rPr lang="en-US" dirty="0" smtClean="0"/>
              <a:t>FY18: $1M</a:t>
            </a:r>
          </a:p>
          <a:p>
            <a:r>
              <a:rPr lang="en-US" dirty="0" smtClean="0"/>
              <a:t>FY19: $5M</a:t>
            </a:r>
          </a:p>
          <a:p>
            <a:r>
              <a:rPr lang="en-US" dirty="0" smtClean="0"/>
              <a:t>FY20: $7M</a:t>
            </a:r>
            <a:endParaRPr lang="en-US" dirty="0"/>
          </a:p>
          <a:p>
            <a:pPr lvl="1"/>
            <a:endParaRPr lang="en-US" dirty="0"/>
          </a:p>
          <a:p>
            <a:pPr lvl="1"/>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1400" y="3726024"/>
            <a:ext cx="2175199" cy="2900265"/>
          </a:xfrm>
          <a:prstGeom prst="rect">
            <a:avLst/>
          </a:prstGeom>
        </p:spPr>
      </p:pic>
    </p:spTree>
    <p:extLst>
      <p:ext uri="{BB962C8B-B14F-4D97-AF65-F5344CB8AC3E}">
        <p14:creationId xmlns:p14="http://schemas.microsoft.com/office/powerpoint/2010/main" val="1240378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Workforce Competitiveness Trust Fund</a:t>
            </a:r>
            <a:endParaRPr lang="en-US" dirty="0"/>
          </a:p>
        </p:txBody>
      </p:sp>
      <p:sp>
        <p:nvSpPr>
          <p:cNvPr id="3" name="Content Placeholder 2"/>
          <p:cNvSpPr>
            <a:spLocks noGrp="1"/>
          </p:cNvSpPr>
          <p:nvPr>
            <p:ph idx="1"/>
          </p:nvPr>
        </p:nvSpPr>
        <p:spPr/>
        <p:txBody>
          <a:bodyPr>
            <a:normAutofit/>
          </a:bodyPr>
          <a:lstStyle/>
          <a:p>
            <a:r>
              <a:rPr lang="en-US" dirty="0" smtClean="0"/>
              <a:t>Awarded </a:t>
            </a:r>
            <a:r>
              <a:rPr lang="en-US" dirty="0" smtClean="0"/>
              <a:t>grants to more than 85 partnerships</a:t>
            </a:r>
          </a:p>
          <a:p>
            <a:r>
              <a:rPr lang="en-US" dirty="0" smtClean="0"/>
              <a:t>Many partnerships have sustained/evolved</a:t>
            </a:r>
          </a:p>
          <a:p>
            <a:r>
              <a:rPr lang="en-US" dirty="0" smtClean="0"/>
              <a:t>Trained more than 8,000 </a:t>
            </a:r>
            <a:r>
              <a:rPr lang="en-US" dirty="0" smtClean="0"/>
              <a:t>individuals</a:t>
            </a:r>
          </a:p>
          <a:p>
            <a:r>
              <a:rPr lang="en-US" dirty="0" smtClean="0"/>
              <a:t>74% placement rate</a:t>
            </a:r>
            <a:endParaRPr lang="en-US" dirty="0" smtClean="0"/>
          </a:p>
          <a:p>
            <a:pPr marL="0" indent="0">
              <a:buNone/>
            </a:pPr>
            <a:endParaRPr lang="en-US" dirty="0"/>
          </a:p>
          <a:p>
            <a:pPr lvl="1"/>
            <a:endParaRPr lang="en-US" dirty="0"/>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0434" y="3778379"/>
            <a:ext cx="2135933" cy="284791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302000" y="4081624"/>
            <a:ext cx="2844800" cy="2133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1400" y="3726024"/>
            <a:ext cx="2175199" cy="2900265"/>
          </a:xfrm>
          <a:prstGeom prst="rect">
            <a:avLst/>
          </a:prstGeom>
        </p:spPr>
      </p:pic>
    </p:spTree>
    <p:extLst>
      <p:ext uri="{BB962C8B-B14F-4D97-AF65-F5344CB8AC3E}">
        <p14:creationId xmlns:p14="http://schemas.microsoft.com/office/powerpoint/2010/main" val="1295015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buNone/>
            </a:pPr>
            <a:r>
              <a:rPr lang="en-US" dirty="0" smtClean="0"/>
              <a:t>Theresa Rowland</a:t>
            </a:r>
          </a:p>
          <a:p>
            <a:pPr marL="0" indent="0">
              <a:buNone/>
            </a:pPr>
            <a:r>
              <a:rPr lang="en-US" dirty="0" smtClean="0"/>
              <a:t>www.commcorp.org</a:t>
            </a:r>
          </a:p>
          <a:p>
            <a:pPr marL="0" indent="0">
              <a:buNone/>
            </a:pPr>
            <a:r>
              <a:rPr lang="en-US" dirty="0" smtClean="0"/>
              <a:t>trowland@commcorp.org</a:t>
            </a:r>
          </a:p>
          <a:p>
            <a:endParaRPr lang="en-US" dirty="0"/>
          </a:p>
        </p:txBody>
      </p:sp>
    </p:spTree>
    <p:extLst>
      <p:ext uri="{BB962C8B-B14F-4D97-AF65-F5344CB8AC3E}">
        <p14:creationId xmlns:p14="http://schemas.microsoft.com/office/powerpoint/2010/main" val="2686487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Workforce Training Fund</a:t>
            </a:r>
            <a:br>
              <a:rPr lang="en-US" dirty="0" smtClean="0"/>
            </a:br>
            <a:r>
              <a:rPr lang="en-US" dirty="0" smtClean="0"/>
              <a:t/>
            </a:r>
            <a:br>
              <a:rPr lang="en-US" dirty="0" smtClean="0"/>
            </a:b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304800" y="3276600"/>
            <a:ext cx="2786113" cy="2863505"/>
          </a:xfrm>
          <a:prstGeom prst="rect">
            <a:avLst/>
          </a:prstGeom>
        </p:spPr>
      </p:pic>
      <p:pic>
        <p:nvPicPr>
          <p:cNvPr id="5" name="Picture 4"/>
          <p:cNvPicPr>
            <a:picLocks noChangeAspect="1"/>
          </p:cNvPicPr>
          <p:nvPr/>
        </p:nvPicPr>
        <p:blipFill>
          <a:blip r:embed="rId3"/>
          <a:stretch>
            <a:fillRect/>
          </a:stretch>
        </p:blipFill>
        <p:spPr>
          <a:xfrm>
            <a:off x="3170538" y="3276600"/>
            <a:ext cx="5867400" cy="2859616"/>
          </a:xfrm>
          <a:prstGeom prst="rect">
            <a:avLst/>
          </a:prstGeom>
        </p:spPr>
      </p:pic>
    </p:spTree>
    <p:extLst>
      <p:ext uri="{BB962C8B-B14F-4D97-AF65-F5344CB8AC3E}">
        <p14:creationId xmlns:p14="http://schemas.microsoft.com/office/powerpoint/2010/main" val="132551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67600" cy="1143000"/>
          </a:xfrm>
        </p:spPr>
        <p:txBody>
          <a:bodyPr/>
          <a:lstStyle/>
          <a:p>
            <a:r>
              <a:rPr lang="en-US" dirty="0"/>
              <a:t>History of the WTFP</a:t>
            </a:r>
          </a:p>
        </p:txBody>
      </p:sp>
      <p:sp>
        <p:nvSpPr>
          <p:cNvPr id="3" name="Content Placeholder 2"/>
          <p:cNvSpPr>
            <a:spLocks noGrp="1"/>
          </p:cNvSpPr>
          <p:nvPr>
            <p:ph idx="1"/>
          </p:nvPr>
        </p:nvSpPr>
        <p:spPr>
          <a:xfrm>
            <a:off x="1251857" y="838200"/>
            <a:ext cx="7467600" cy="5334000"/>
          </a:xfrm>
        </p:spPr>
        <p:txBody>
          <a:bodyPr>
            <a:normAutofit fontScale="25000" lnSpcReduction="20000"/>
          </a:bodyPr>
          <a:lstStyle/>
          <a:p>
            <a:pPr marL="0" indent="0">
              <a:buNone/>
            </a:pPr>
            <a:endParaRPr lang="en-US" dirty="0"/>
          </a:p>
          <a:p>
            <a:pPr>
              <a:lnSpc>
                <a:spcPct val="120000"/>
              </a:lnSpc>
            </a:pPr>
            <a:r>
              <a:rPr lang="en-US" sz="8000" dirty="0"/>
              <a:t>The MA Workforce Training Fund Program (WTFP) est.1998</a:t>
            </a:r>
          </a:p>
          <a:p>
            <a:pPr marL="0" indent="0">
              <a:lnSpc>
                <a:spcPct val="120000"/>
              </a:lnSpc>
              <a:buNone/>
            </a:pPr>
            <a:endParaRPr lang="en-US" sz="8000" dirty="0"/>
          </a:p>
          <a:p>
            <a:pPr>
              <a:lnSpc>
                <a:spcPct val="120000"/>
              </a:lnSpc>
            </a:pPr>
            <a:r>
              <a:rPr lang="en-US" sz="8000" dirty="0"/>
              <a:t>The mission of WTFP is to provide businesses with the </a:t>
            </a:r>
            <a:r>
              <a:rPr lang="en-US" sz="8000" dirty="0" smtClean="0"/>
              <a:t>training resources </a:t>
            </a:r>
            <a:r>
              <a:rPr lang="en-US" sz="8000" dirty="0"/>
              <a:t>to invest in the Massachusetts workforce, improve employee skills, and maintain the economic strength and viability of the Commonwealth’s businesses.</a:t>
            </a:r>
          </a:p>
          <a:p>
            <a:pPr marL="0" indent="0">
              <a:lnSpc>
                <a:spcPct val="120000"/>
              </a:lnSpc>
              <a:buNone/>
            </a:pPr>
            <a:endParaRPr lang="en-US" sz="8000" dirty="0"/>
          </a:p>
          <a:p>
            <a:pPr>
              <a:lnSpc>
                <a:spcPct val="120000"/>
              </a:lnSpc>
              <a:spcAft>
                <a:spcPct val="40000"/>
              </a:spcAft>
            </a:pPr>
            <a:r>
              <a:rPr lang="en-US" altLang="en-US" sz="8000" dirty="0"/>
              <a:t>The WTFP awards training grants to businesses to:</a:t>
            </a:r>
          </a:p>
          <a:p>
            <a:pPr lvl="1">
              <a:lnSpc>
                <a:spcPct val="120000"/>
              </a:lnSpc>
              <a:spcAft>
                <a:spcPct val="40000"/>
              </a:spcAft>
              <a:buFont typeface="Wingdings" panose="05000000000000000000" pitchFamily="2" charset="2"/>
              <a:buChar char="Ø"/>
            </a:pPr>
            <a:r>
              <a:rPr lang="en-US" altLang="en-US" sz="8000" dirty="0"/>
              <a:t>Promote job growth, job retention, or increased wages</a:t>
            </a:r>
          </a:p>
          <a:p>
            <a:pPr lvl="1">
              <a:lnSpc>
                <a:spcPct val="120000"/>
              </a:lnSpc>
              <a:spcAft>
                <a:spcPct val="40000"/>
              </a:spcAft>
              <a:buFont typeface="Wingdings" panose="05000000000000000000" pitchFamily="2" charset="2"/>
              <a:buChar char="Ø"/>
            </a:pPr>
            <a:r>
              <a:rPr lang="en-US" altLang="en-US" sz="8000" dirty="0"/>
              <a:t>Improve business productivity, competitiveness, and ability to do business in Massachusetts</a:t>
            </a:r>
          </a:p>
          <a:p>
            <a:pPr>
              <a:lnSpc>
                <a:spcPct val="120000"/>
              </a:lnSpc>
            </a:pPr>
            <a:r>
              <a:rPr lang="en-US" altLang="en-US" sz="8000" dirty="0"/>
              <a:t>FY </a:t>
            </a:r>
            <a:r>
              <a:rPr lang="en-US" altLang="en-US" sz="8000" dirty="0" smtClean="0"/>
              <a:t>2019 </a:t>
            </a:r>
            <a:r>
              <a:rPr lang="en-US" altLang="en-US" sz="8000" dirty="0"/>
              <a:t>the WTFP awarded </a:t>
            </a:r>
            <a:r>
              <a:rPr lang="en-US" altLang="en-US" sz="8000" b="1" dirty="0"/>
              <a:t>$</a:t>
            </a:r>
            <a:r>
              <a:rPr lang="en-US" altLang="en-US" sz="8000" b="1" dirty="0" smtClean="0"/>
              <a:t>20+ </a:t>
            </a:r>
            <a:r>
              <a:rPr lang="en-US" altLang="en-US" sz="8000" b="1" dirty="0"/>
              <a:t>million</a:t>
            </a:r>
            <a:r>
              <a:rPr lang="en-US" altLang="en-US" sz="8000" dirty="0"/>
              <a:t> to over </a:t>
            </a:r>
            <a:r>
              <a:rPr lang="en-US" altLang="en-US" sz="8000" b="1" dirty="0" smtClean="0"/>
              <a:t>600+</a:t>
            </a:r>
            <a:r>
              <a:rPr lang="en-US" altLang="en-US" sz="8000" dirty="0" smtClean="0"/>
              <a:t> </a:t>
            </a:r>
            <a:r>
              <a:rPr lang="en-US" altLang="en-US" sz="8000" dirty="0"/>
              <a:t>businesses to train </a:t>
            </a:r>
            <a:r>
              <a:rPr lang="en-US" altLang="en-US" sz="8000" b="1" dirty="0"/>
              <a:t>15,000+</a:t>
            </a:r>
            <a:r>
              <a:rPr lang="en-US" altLang="en-US" sz="8000" dirty="0"/>
              <a:t> workers</a:t>
            </a:r>
            <a:endParaRPr lang="en-US" sz="8000" dirty="0"/>
          </a:p>
        </p:txBody>
      </p:sp>
    </p:spTree>
    <p:extLst>
      <p:ext uri="{BB962C8B-B14F-4D97-AF65-F5344CB8AC3E}">
        <p14:creationId xmlns:p14="http://schemas.microsoft.com/office/powerpoint/2010/main" val="94488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2657"/>
            <a:ext cx="7467600" cy="1143000"/>
          </a:xfrm>
        </p:spPr>
        <p:txBody>
          <a:bodyPr/>
          <a:lstStyle/>
          <a:p>
            <a:r>
              <a:rPr lang="en-US" dirty="0"/>
              <a:t>How is the WTFP Funded?</a:t>
            </a:r>
          </a:p>
        </p:txBody>
      </p:sp>
      <p:sp>
        <p:nvSpPr>
          <p:cNvPr id="3" name="Content Placeholder 2"/>
          <p:cNvSpPr>
            <a:spLocks noGrp="1"/>
          </p:cNvSpPr>
          <p:nvPr>
            <p:ph idx="1"/>
          </p:nvPr>
        </p:nvSpPr>
        <p:spPr>
          <a:xfrm>
            <a:off x="1219200" y="1371600"/>
            <a:ext cx="7467600" cy="4419599"/>
          </a:xfrm>
        </p:spPr>
        <p:style>
          <a:lnRef idx="2">
            <a:schemeClr val="accent5"/>
          </a:lnRef>
          <a:fillRef idx="1">
            <a:schemeClr val="lt1"/>
          </a:fillRef>
          <a:effectRef idx="0">
            <a:schemeClr val="accent5"/>
          </a:effectRef>
          <a:fontRef idx="minor">
            <a:schemeClr val="dk1"/>
          </a:fontRef>
        </p:style>
        <p:txBody>
          <a:bodyPr>
            <a:normAutofit/>
          </a:bodyPr>
          <a:lstStyle/>
          <a:p>
            <a:r>
              <a:rPr lang="en-US" altLang="en-US" sz="2200" dirty="0"/>
              <a:t>The WTFP is funded by Massachusetts employers via a surcharge on Unemployment Insurance (UI) payments.</a:t>
            </a:r>
          </a:p>
          <a:p>
            <a:endParaRPr lang="en-US" altLang="en-US" sz="2200" dirty="0"/>
          </a:p>
          <a:p>
            <a:r>
              <a:rPr lang="en-US" altLang="en-US" sz="2200" dirty="0"/>
              <a:t>$8.</a:t>
            </a:r>
            <a:r>
              <a:rPr lang="en-US" altLang="en-US" sz="2200" baseline="20000" dirty="0"/>
              <a:t>40</a:t>
            </a:r>
            <a:r>
              <a:rPr lang="en-US" altLang="en-US" sz="2200" dirty="0"/>
              <a:t> per employee annual WTFP contribution</a:t>
            </a:r>
          </a:p>
          <a:p>
            <a:endParaRPr lang="en-US" altLang="en-US" sz="2200" dirty="0"/>
          </a:p>
          <a:p>
            <a:r>
              <a:rPr lang="en-US" altLang="en-US" sz="2200" dirty="0"/>
              <a:t>The trust collects </a:t>
            </a:r>
            <a:r>
              <a:rPr lang="en-US" altLang="en-US" sz="2200" dirty="0" smtClean="0"/>
              <a:t>$18-22M </a:t>
            </a:r>
            <a:r>
              <a:rPr lang="en-US" altLang="en-US" sz="2200" dirty="0"/>
              <a:t>annually for </a:t>
            </a:r>
            <a:r>
              <a:rPr lang="en-US" altLang="en-US" sz="2200" b="1" dirty="0"/>
              <a:t>incumbent</a:t>
            </a:r>
            <a:r>
              <a:rPr lang="en-US" altLang="en-US" sz="2200" dirty="0"/>
              <a:t> </a:t>
            </a:r>
            <a:r>
              <a:rPr lang="en-US" altLang="en-US" sz="2200" b="1" dirty="0"/>
              <a:t>worker training </a:t>
            </a:r>
            <a:r>
              <a:rPr lang="en-US" altLang="en-US" sz="2200" dirty="0"/>
              <a:t>grants. </a:t>
            </a:r>
          </a:p>
          <a:p>
            <a:endParaRPr lang="en-US" altLang="en-US" sz="2200" dirty="0"/>
          </a:p>
          <a:p>
            <a:r>
              <a:rPr lang="en-US" altLang="en-US" sz="2200" dirty="0"/>
              <a:t>Commonwealth Corporation administers WTFP on behalf of the Executive Office of Labor and Workforce Development. </a:t>
            </a:r>
          </a:p>
          <a:p>
            <a:endParaRPr lang="en-US" dirty="0"/>
          </a:p>
        </p:txBody>
      </p:sp>
    </p:spTree>
    <p:extLst>
      <p:ext uri="{BB962C8B-B14F-4D97-AF65-F5344CB8AC3E}">
        <p14:creationId xmlns:p14="http://schemas.microsoft.com/office/powerpoint/2010/main" val="607854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67600" cy="1143000"/>
          </a:xfrm>
        </p:spPr>
        <p:txBody>
          <a:bodyPr>
            <a:normAutofit fontScale="90000"/>
          </a:bodyPr>
          <a:lstStyle/>
          <a:p>
            <a:r>
              <a:rPr lang="en-US" dirty="0"/>
              <a:t>WTFP Programs</a:t>
            </a:r>
            <a:br>
              <a:rPr lang="en-US" dirty="0"/>
            </a:br>
            <a:endParaRPr lang="en-US" dirty="0"/>
          </a:p>
        </p:txBody>
      </p:sp>
      <p:sp>
        <p:nvSpPr>
          <p:cNvPr id="3" name="Content Placeholder 2"/>
          <p:cNvSpPr>
            <a:spLocks noGrp="1"/>
          </p:cNvSpPr>
          <p:nvPr>
            <p:ph idx="1"/>
          </p:nvPr>
        </p:nvSpPr>
        <p:spPr>
          <a:xfrm>
            <a:off x="1219200" y="1066800"/>
            <a:ext cx="7924800" cy="5257800"/>
          </a:xfrm>
        </p:spPr>
        <p:txBody>
          <a:bodyPr>
            <a:normAutofit/>
          </a:bodyPr>
          <a:lstStyle/>
          <a:p>
            <a:pPr marL="171450" indent="0">
              <a:buNone/>
            </a:pPr>
            <a:r>
              <a:rPr lang="en-US" sz="3200" dirty="0"/>
              <a:t>Express Program  </a:t>
            </a:r>
          </a:p>
          <a:p>
            <a:pPr marL="457200" lvl="1">
              <a:buFont typeface="Wingdings" panose="05000000000000000000" pitchFamily="2" charset="2"/>
              <a:buChar char="§"/>
            </a:pPr>
            <a:r>
              <a:rPr lang="en-US" sz="1700" dirty="0" smtClean="0"/>
              <a:t>Small businesses </a:t>
            </a:r>
            <a:r>
              <a:rPr lang="en-US" sz="1700" dirty="0"/>
              <a:t>(w/ 100 or fewer MA employees)</a:t>
            </a:r>
          </a:p>
          <a:p>
            <a:pPr marL="457200" lvl="1">
              <a:buFont typeface="Wingdings" panose="05000000000000000000" pitchFamily="2" charset="2"/>
              <a:buChar char="§"/>
            </a:pPr>
            <a:r>
              <a:rPr lang="en-US" sz="1700" dirty="0"/>
              <a:t>50% reimbursement for ‘off the shelf’ training </a:t>
            </a:r>
          </a:p>
          <a:p>
            <a:pPr marL="457200" lvl="1">
              <a:buFont typeface="Wingdings" panose="05000000000000000000" pitchFamily="2" charset="2"/>
              <a:buChar char="§"/>
            </a:pPr>
            <a:endParaRPr lang="en-US" sz="1600" dirty="0"/>
          </a:p>
          <a:p>
            <a:pPr marL="171450" indent="0">
              <a:buNone/>
            </a:pPr>
            <a:r>
              <a:rPr lang="en-US" sz="3200" dirty="0"/>
              <a:t>Small Business Direct Access Program </a:t>
            </a:r>
            <a:endParaRPr lang="en-US" sz="1700" dirty="0"/>
          </a:p>
          <a:p>
            <a:pPr marL="457200" lvl="1">
              <a:buFont typeface="Wingdings" panose="05000000000000000000" pitchFamily="2" charset="2"/>
              <a:buChar char="§"/>
            </a:pPr>
            <a:r>
              <a:rPr lang="en-US" sz="1700" dirty="0"/>
              <a:t>Small businesses (w/ 100 or fewer MA employees)</a:t>
            </a:r>
          </a:p>
          <a:p>
            <a:pPr marL="457200" lvl="1">
              <a:buFont typeface="Wingdings" panose="05000000000000000000" pitchFamily="2" charset="2"/>
              <a:buChar char="§"/>
            </a:pPr>
            <a:r>
              <a:rPr lang="en-US" sz="1700" dirty="0"/>
              <a:t>Free training in list of pre-approved courses </a:t>
            </a:r>
          </a:p>
          <a:p>
            <a:pPr marL="171450" lvl="1" indent="0">
              <a:buNone/>
            </a:pPr>
            <a:endParaRPr lang="en-US" sz="1600" dirty="0"/>
          </a:p>
          <a:p>
            <a:pPr marL="171450" indent="0">
              <a:buNone/>
            </a:pPr>
            <a:r>
              <a:rPr lang="en-US" sz="3300" dirty="0"/>
              <a:t>General Program </a:t>
            </a:r>
          </a:p>
          <a:p>
            <a:pPr marL="457200" indent="-285750">
              <a:buFont typeface="Wingdings" panose="05000000000000000000" pitchFamily="2" charset="2"/>
              <a:buChar char="§"/>
            </a:pPr>
            <a:r>
              <a:rPr lang="en-US" sz="1700" dirty="0"/>
              <a:t>Companies of any size </a:t>
            </a:r>
          </a:p>
          <a:p>
            <a:pPr marL="457200" lvl="1">
              <a:lnSpc>
                <a:spcPct val="110000"/>
              </a:lnSpc>
              <a:buFont typeface="Wingdings" panose="05000000000000000000" pitchFamily="2" charset="2"/>
              <a:buChar char="§"/>
            </a:pPr>
            <a:r>
              <a:rPr lang="en-US" sz="1700" dirty="0"/>
              <a:t>Up to $250,000 for two-year, customized training plans</a:t>
            </a:r>
          </a:p>
          <a:p>
            <a:pPr marL="571500" lvl="2" indent="0">
              <a:buNone/>
            </a:pPr>
            <a:endParaRPr lang="en-US" sz="1600" dirty="0"/>
          </a:p>
          <a:p>
            <a:pPr marL="914400" lvl="1" indent="-514350">
              <a:buFont typeface="+mj-lt"/>
              <a:buAutoNum type="arabicPeriod"/>
            </a:pPr>
            <a:endParaRPr lang="en-US" sz="1600" dirty="0"/>
          </a:p>
        </p:txBody>
      </p:sp>
    </p:spTree>
    <p:extLst>
      <p:ext uri="{BB962C8B-B14F-4D97-AF65-F5344CB8AC3E}">
        <p14:creationId xmlns:p14="http://schemas.microsoft.com/office/powerpoint/2010/main" val="66626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274638"/>
            <a:ext cx="7467600" cy="639762"/>
          </a:xfrm>
        </p:spPr>
        <p:txBody>
          <a:bodyPr>
            <a:normAutofit/>
          </a:bodyPr>
          <a:lstStyle/>
          <a:p>
            <a:r>
              <a:rPr lang="en-US" sz="3400" dirty="0" smtClean="0"/>
              <a:t>Common </a:t>
            </a:r>
            <a:r>
              <a:rPr lang="en-US" sz="3400" dirty="0"/>
              <a:t>Topics</a:t>
            </a:r>
          </a:p>
        </p:txBody>
      </p:sp>
      <p:sp>
        <p:nvSpPr>
          <p:cNvPr id="6" name="Content Placeholder 5"/>
          <p:cNvSpPr>
            <a:spLocks noGrp="1"/>
          </p:cNvSpPr>
          <p:nvPr>
            <p:ph idx="1"/>
          </p:nvPr>
        </p:nvSpPr>
        <p:spPr>
          <a:xfrm>
            <a:off x="1251857" y="1066800"/>
            <a:ext cx="7696200" cy="5143499"/>
          </a:xfrm>
        </p:spPr>
        <p:txBody>
          <a:bodyPr>
            <a:noAutofit/>
          </a:bodyPr>
          <a:lstStyle/>
          <a:p>
            <a:r>
              <a:rPr lang="en-US" sz="2400" dirty="0"/>
              <a:t>Process Improvement /Lean Training</a:t>
            </a:r>
          </a:p>
          <a:p>
            <a:r>
              <a:rPr lang="en-US" sz="2400" dirty="0"/>
              <a:t>Sales Training</a:t>
            </a:r>
          </a:p>
          <a:p>
            <a:r>
              <a:rPr lang="en-US" sz="2400" dirty="0"/>
              <a:t>Customer Service </a:t>
            </a:r>
          </a:p>
          <a:p>
            <a:r>
              <a:rPr lang="en-US" sz="2400" dirty="0"/>
              <a:t>Business/Technical writing</a:t>
            </a:r>
          </a:p>
          <a:p>
            <a:r>
              <a:rPr lang="en-US" sz="2400" dirty="0"/>
              <a:t>Management, and Supervisory Skills</a:t>
            </a:r>
          </a:p>
          <a:p>
            <a:r>
              <a:rPr lang="en-US" sz="2400" dirty="0"/>
              <a:t>Project Management</a:t>
            </a:r>
          </a:p>
          <a:p>
            <a:r>
              <a:rPr lang="en-US" sz="2400" dirty="0"/>
              <a:t>Quality Assurance (ISO 9001, AS 9100, etc.)</a:t>
            </a:r>
          </a:p>
          <a:p>
            <a:r>
              <a:rPr lang="en-US" sz="2400" dirty="0"/>
              <a:t>Software Training (Microsoft, Adobe etc.)</a:t>
            </a:r>
          </a:p>
          <a:p>
            <a:r>
              <a:rPr lang="en-US" sz="2400" dirty="0"/>
              <a:t>Training for Professional Certification:</a:t>
            </a:r>
          </a:p>
          <a:p>
            <a:pPr marL="628650" lvl="1" indent="-228600"/>
            <a:r>
              <a:rPr lang="en-US" sz="2000" dirty="0">
                <a:solidFill>
                  <a:srgbClr val="0079C1"/>
                </a:solidFill>
              </a:rPr>
              <a:t>IPC Certification (Electronics, Circuit Boards, Wiring, etc.)</a:t>
            </a:r>
            <a:endParaRPr lang="en-US" sz="2400" dirty="0"/>
          </a:p>
          <a:p>
            <a:pPr marL="628650" lvl="1" indent="-228600"/>
            <a:r>
              <a:rPr lang="en-US" sz="2000" dirty="0"/>
              <a:t>Network Administration/Cyber Security</a:t>
            </a:r>
          </a:p>
          <a:p>
            <a:pPr marL="628650" lvl="1" indent="-228600"/>
            <a:r>
              <a:rPr lang="en-US" sz="2000" dirty="0"/>
              <a:t>Human Resources Management (SHRM)</a:t>
            </a:r>
          </a:p>
        </p:txBody>
      </p:sp>
    </p:spTree>
    <p:extLst>
      <p:ext uri="{BB962C8B-B14F-4D97-AF65-F5344CB8AC3E}">
        <p14:creationId xmlns:p14="http://schemas.microsoft.com/office/powerpoint/2010/main" val="231879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2600" y="1981200"/>
            <a:ext cx="7315200" cy="1200329"/>
          </a:xfrm>
          <a:prstGeom prst="rect">
            <a:avLst/>
          </a:prstGeom>
          <a:noFill/>
        </p:spPr>
        <p:txBody>
          <a:bodyPr wrap="square" rtlCol="0">
            <a:spAutoFit/>
          </a:bodyPr>
          <a:lstStyle/>
          <a:p>
            <a:r>
              <a:rPr lang="en-US" dirty="0">
                <a:solidFill>
                  <a:schemeClr val="accent1"/>
                </a:solidFill>
              </a:rPr>
              <a:t>Asahi/America, based in Lawrence MA, provides thermoplastic fluid flow solutions for industrial, commercial and environmental applications. Their products are used in water treatment facilities, commercial laundromats and some of the world’s largest water parks and aquariums.  </a:t>
            </a:r>
          </a:p>
        </p:txBody>
      </p:sp>
      <p:pic>
        <p:nvPicPr>
          <p:cNvPr id="3" name="Picture 2"/>
          <p:cNvPicPr>
            <a:picLocks noChangeAspect="1"/>
          </p:cNvPicPr>
          <p:nvPr/>
        </p:nvPicPr>
        <p:blipFill>
          <a:blip r:embed="rId3"/>
          <a:stretch>
            <a:fillRect/>
          </a:stretch>
        </p:blipFill>
        <p:spPr>
          <a:xfrm>
            <a:off x="3505200" y="152400"/>
            <a:ext cx="2693962" cy="1447800"/>
          </a:xfrm>
          <a:prstGeom prst="rect">
            <a:avLst/>
          </a:prstGeom>
        </p:spPr>
      </p:pic>
      <p:pic>
        <p:nvPicPr>
          <p:cNvPr id="11" name="Content Placeholder 10"/>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rot="5400000">
            <a:off x="1741488" y="3548063"/>
            <a:ext cx="2933700" cy="2200275"/>
          </a:xfrm>
        </p:spPr>
      </p:pic>
      <p:pic>
        <p:nvPicPr>
          <p:cNvPr id="12" name="Content Placeholder 11"/>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rot="5400000">
            <a:off x="5456238" y="3538339"/>
            <a:ext cx="2944812" cy="2208609"/>
          </a:xfrm>
        </p:spPr>
      </p:pic>
    </p:spTree>
    <p:extLst>
      <p:ext uri="{BB962C8B-B14F-4D97-AF65-F5344CB8AC3E}">
        <p14:creationId xmlns:p14="http://schemas.microsoft.com/office/powerpoint/2010/main" val="1598909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066800" y="381000"/>
          <a:ext cx="7696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8545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162867"/>
            <a:ext cx="6172200" cy="4532266"/>
          </a:xfrm>
          <a:prstGeom prst="rect">
            <a:avLst/>
          </a:prstGeom>
          <a:noFill/>
        </p:spPr>
        <p:txBody>
          <a:bodyPr wrap="square" rtlCol="0">
            <a:spAutoFit/>
          </a:bodyPr>
          <a:lstStyle/>
          <a:p>
            <a:pPr>
              <a:lnSpc>
                <a:spcPct val="150000"/>
              </a:lnSpc>
              <a:spcAft>
                <a:spcPts val="800"/>
              </a:spcAft>
            </a:pPr>
            <a:r>
              <a:rPr lang="en-US" sz="2000" b="1" i="1" dirty="0">
                <a:latin typeface="Calibri" panose="020F0502020204030204" pitchFamily="34" charset="0"/>
                <a:ea typeface="Calibri" panose="020F0502020204030204" pitchFamily="34" charset="0"/>
                <a:cs typeface="Times New Roman" panose="02020603050405020304" pitchFamily="18" charset="0"/>
              </a:rPr>
              <a:t>“One of the most valuable things about this experience was that we got to hear the employees’ perspective. If we had told them how to do something, we would not have had the same success. Instead, this training gave our employees the </a:t>
            </a:r>
            <a:r>
              <a:rPr lang="en-US" sz="2000" b="1" i="1" u="sng" dirty="0">
                <a:latin typeface="Calibri" panose="020F0502020204030204" pitchFamily="34" charset="0"/>
                <a:ea typeface="Calibri" panose="020F0502020204030204" pitchFamily="34" charset="0"/>
                <a:cs typeface="Times New Roman" panose="02020603050405020304" pitchFamily="18" charset="0"/>
              </a:rPr>
              <a:t>tools to problem solve </a:t>
            </a:r>
            <a:r>
              <a:rPr lang="en-US" sz="2000" b="1" i="1" dirty="0">
                <a:latin typeface="Calibri" panose="020F0502020204030204" pitchFamily="34" charset="0"/>
                <a:ea typeface="Calibri" panose="020F0502020204030204" pitchFamily="34" charset="0"/>
                <a:cs typeface="Times New Roman" panose="02020603050405020304" pitchFamily="18" charset="0"/>
              </a:rPr>
              <a:t>and the </a:t>
            </a:r>
            <a:r>
              <a:rPr lang="en-US" sz="2000" b="1" i="1" u="sng" dirty="0">
                <a:latin typeface="Calibri" panose="020F0502020204030204" pitchFamily="34" charset="0"/>
                <a:ea typeface="Calibri" panose="020F0502020204030204" pitchFamily="34" charset="0"/>
                <a:cs typeface="Times New Roman" panose="02020603050405020304" pitchFamily="18" charset="0"/>
              </a:rPr>
              <a:t>confidence </a:t>
            </a:r>
            <a:r>
              <a:rPr lang="en-US" sz="2000" b="1" i="1" dirty="0">
                <a:latin typeface="Calibri" panose="020F0502020204030204" pitchFamily="34" charset="0"/>
                <a:ea typeface="Calibri" panose="020F0502020204030204" pitchFamily="34" charset="0"/>
                <a:cs typeface="Times New Roman" panose="02020603050405020304" pitchFamily="18" charset="0"/>
              </a:rPr>
              <a:t>to suggest new ways of doing things. Without the WTFP grant, this would not have been possible. </a:t>
            </a:r>
          </a:p>
          <a:p>
            <a:pPr>
              <a:lnSpc>
                <a:spcPct val="107000"/>
              </a:lnSpc>
              <a:spcAft>
                <a:spcPts val="800"/>
              </a:spcAft>
            </a:pPr>
            <a:r>
              <a:rPr lang="en-US" sz="2000" b="1" i="1" dirty="0">
                <a:effectLst/>
                <a:latin typeface="Calibri" panose="020F0502020204030204" pitchFamily="34" charset="0"/>
                <a:ea typeface="Calibri" panose="020F0502020204030204" pitchFamily="34" charset="0"/>
                <a:cs typeface="Times New Roman" panose="02020603050405020304" pitchFamily="18" charset="0"/>
              </a:rPr>
              <a:t>			--Steve Marchant, 				</a:t>
            </a:r>
            <a:r>
              <a:rPr lang="en-US" b="1" i="1" dirty="0">
                <a:effectLst/>
                <a:latin typeface="Calibri" panose="020F0502020204030204" pitchFamily="34" charset="0"/>
                <a:ea typeface="Calibri" panose="020F0502020204030204" pitchFamily="34" charset="0"/>
                <a:cs typeface="Times New Roman" panose="02020603050405020304" pitchFamily="18" charset="0"/>
              </a:rPr>
              <a:t>Manufacturing Manager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6393029"/>
      </p:ext>
    </p:extLst>
  </p:cSld>
  <p:clrMapOvr>
    <a:masterClrMapping/>
  </p:clrMapOvr>
</p:sld>
</file>

<file path=ppt/theme/theme1.xml><?xml version="1.0" encoding="utf-8"?>
<a:theme xmlns:a="http://schemas.openxmlformats.org/drawingml/2006/main" name="commonwealth_2012">
  <a:themeElements>
    <a:clrScheme name="Custom 2">
      <a:dk1>
        <a:srgbClr val="522F8B"/>
      </a:dk1>
      <a:lt1>
        <a:srgbClr val="FFFFFF"/>
      </a:lt1>
      <a:dk2>
        <a:srgbClr val="0079C1"/>
      </a:dk2>
      <a:lt2>
        <a:srgbClr val="FFFFFF"/>
      </a:lt2>
      <a:accent1>
        <a:srgbClr val="0079C1"/>
      </a:accent1>
      <a:accent2>
        <a:srgbClr val="AAB300"/>
      </a:accent2>
      <a:accent3>
        <a:srgbClr val="522F8B"/>
      </a:accent3>
      <a:accent4>
        <a:srgbClr val="F7941E"/>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33127</TotalTime>
  <Words>844</Words>
  <Application>Microsoft Office PowerPoint</Application>
  <PresentationFormat>On-screen Show (4:3)</PresentationFormat>
  <Paragraphs>116</Paragraphs>
  <Slides>16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Wingdings</vt:lpstr>
      <vt:lpstr>commonwealth_2012</vt:lpstr>
      <vt:lpstr>  New England Board of Higher Education Legislative Advisory Committee Meeting  March 16, 2020</vt:lpstr>
      <vt:lpstr>Workforce Training Fund   </vt:lpstr>
      <vt:lpstr>History of the WTFP</vt:lpstr>
      <vt:lpstr>How is the WTFP Funded?</vt:lpstr>
      <vt:lpstr>WTFP Programs </vt:lpstr>
      <vt:lpstr>Common Topics</vt:lpstr>
      <vt:lpstr>PowerPoint Presentation</vt:lpstr>
      <vt:lpstr>PowerPoint Presentation</vt:lpstr>
      <vt:lpstr>PowerPoint Presentation</vt:lpstr>
      <vt:lpstr>Workforce Competitiveness Trust Fund</vt:lpstr>
      <vt:lpstr>4 Features of Sector Programs</vt:lpstr>
      <vt:lpstr>Sector Strategies in MA began in late 1990’s</vt:lpstr>
      <vt:lpstr>Workforce Competitiveness Trust Fund</vt:lpstr>
      <vt:lpstr>Workforce Competitiveness Trust Fund</vt:lpstr>
      <vt:lpstr>Workforce Competitiveness Trust Fund</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O'Connor</dc:creator>
  <cp:lastModifiedBy>Theresa Rowland</cp:lastModifiedBy>
  <cp:revision>550</cp:revision>
  <cp:lastPrinted>2019-03-05T22:28:05Z</cp:lastPrinted>
  <dcterms:created xsi:type="dcterms:W3CDTF">2011-10-12T03:00:09Z</dcterms:created>
  <dcterms:modified xsi:type="dcterms:W3CDTF">2020-03-15T18:37:42Z</dcterms:modified>
  <cp:contentStatus/>
</cp:coreProperties>
</file>